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94" r:id="rId3"/>
    <p:sldId id="279" r:id="rId4"/>
    <p:sldId id="256" r:id="rId5"/>
    <p:sldId id="281" r:id="rId6"/>
    <p:sldId id="259" r:id="rId7"/>
    <p:sldId id="257" r:id="rId8"/>
    <p:sldId id="280" r:id="rId9"/>
    <p:sldId id="258" r:id="rId10"/>
    <p:sldId id="282" r:id="rId11"/>
    <p:sldId id="262" r:id="rId12"/>
    <p:sldId id="283" r:id="rId13"/>
    <p:sldId id="263" r:id="rId14"/>
    <p:sldId id="285" r:id="rId15"/>
    <p:sldId id="289" r:id="rId16"/>
    <p:sldId id="264" r:id="rId17"/>
    <p:sldId id="291" r:id="rId18"/>
    <p:sldId id="290" r:id="rId19"/>
    <p:sldId id="265" r:id="rId20"/>
    <p:sldId id="266" r:id="rId21"/>
    <p:sldId id="286" r:id="rId22"/>
    <p:sldId id="288" r:id="rId23"/>
    <p:sldId id="267" r:id="rId24"/>
    <p:sldId id="269" r:id="rId25"/>
    <p:sldId id="270" r:id="rId26"/>
    <p:sldId id="271" r:id="rId27"/>
    <p:sldId id="272" r:id="rId28"/>
    <p:sldId id="273" r:id="rId29"/>
    <p:sldId id="287" r:id="rId30"/>
    <p:sldId id="295" r:id="rId31"/>
    <p:sldId id="29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4173EE-51D0-4610-98AC-C814EB87728B}" type="datetimeFigureOut">
              <a:rPr lang="en-US" smtClean="0"/>
              <a:t>19/3/2022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FB5EB-CD0E-44C4-99BB-22098D15E700}" type="slidenum">
              <a:rPr lang="en-US" smtClean="0"/>
              <a:t>‹#›</a:t>
            </a:fld>
            <a:endParaRPr lang="en-US"/>
          </a:p>
        </p:txBody>
      </p:sp>
    </p:spTree>
    <p:extLst>
      <p:ext uri="{BB962C8B-B14F-4D97-AF65-F5344CB8AC3E}">
        <p14:creationId xmlns:p14="http://schemas.microsoft.com/office/powerpoint/2010/main" val="392908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4173EE-51D0-4610-98AC-C814EB87728B}" type="datetimeFigureOut">
              <a:rPr lang="en-US" smtClean="0"/>
              <a:t>19/3/2022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FB5EB-CD0E-44C4-99BB-22098D15E700}" type="slidenum">
              <a:rPr lang="en-US" smtClean="0"/>
              <a:t>‹#›</a:t>
            </a:fld>
            <a:endParaRPr lang="en-US"/>
          </a:p>
        </p:txBody>
      </p:sp>
    </p:spTree>
    <p:extLst>
      <p:ext uri="{BB962C8B-B14F-4D97-AF65-F5344CB8AC3E}">
        <p14:creationId xmlns:p14="http://schemas.microsoft.com/office/powerpoint/2010/main" val="1721960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4173EE-51D0-4610-98AC-C814EB87728B}" type="datetimeFigureOut">
              <a:rPr lang="en-US" smtClean="0"/>
              <a:t>19/3/2022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FB5EB-CD0E-44C4-99BB-22098D15E700}" type="slidenum">
              <a:rPr lang="en-US" smtClean="0"/>
              <a:t>‹#›</a:t>
            </a:fld>
            <a:endParaRPr lang="en-US"/>
          </a:p>
        </p:txBody>
      </p:sp>
    </p:spTree>
    <p:extLst>
      <p:ext uri="{BB962C8B-B14F-4D97-AF65-F5344CB8AC3E}">
        <p14:creationId xmlns:p14="http://schemas.microsoft.com/office/powerpoint/2010/main" val="1575400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4173EE-51D0-4610-98AC-C814EB87728B}" type="datetimeFigureOut">
              <a:rPr lang="en-US" smtClean="0"/>
              <a:t>19/3/2022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FB5EB-CD0E-44C4-99BB-22098D15E700}" type="slidenum">
              <a:rPr lang="en-US" smtClean="0"/>
              <a:t>‹#›</a:t>
            </a:fld>
            <a:endParaRPr lang="en-US"/>
          </a:p>
        </p:txBody>
      </p:sp>
    </p:spTree>
    <p:extLst>
      <p:ext uri="{BB962C8B-B14F-4D97-AF65-F5344CB8AC3E}">
        <p14:creationId xmlns:p14="http://schemas.microsoft.com/office/powerpoint/2010/main" val="420918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4173EE-51D0-4610-98AC-C814EB87728B}" type="datetimeFigureOut">
              <a:rPr lang="en-US" smtClean="0"/>
              <a:t>19/3/2022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FB5EB-CD0E-44C4-99BB-22098D15E700}" type="slidenum">
              <a:rPr lang="en-US" smtClean="0"/>
              <a:t>‹#›</a:t>
            </a:fld>
            <a:endParaRPr lang="en-US"/>
          </a:p>
        </p:txBody>
      </p:sp>
    </p:spTree>
    <p:extLst>
      <p:ext uri="{BB962C8B-B14F-4D97-AF65-F5344CB8AC3E}">
        <p14:creationId xmlns:p14="http://schemas.microsoft.com/office/powerpoint/2010/main" val="3068550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4173EE-51D0-4610-98AC-C814EB87728B}" type="datetimeFigureOut">
              <a:rPr lang="en-US" smtClean="0"/>
              <a:t>19/3/2022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FB5EB-CD0E-44C4-99BB-22098D15E700}" type="slidenum">
              <a:rPr lang="en-US" smtClean="0"/>
              <a:t>‹#›</a:t>
            </a:fld>
            <a:endParaRPr lang="en-US"/>
          </a:p>
        </p:txBody>
      </p:sp>
    </p:spTree>
    <p:extLst>
      <p:ext uri="{BB962C8B-B14F-4D97-AF65-F5344CB8AC3E}">
        <p14:creationId xmlns:p14="http://schemas.microsoft.com/office/powerpoint/2010/main" val="1773940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4173EE-51D0-4610-98AC-C814EB87728B}" type="datetimeFigureOut">
              <a:rPr lang="en-US" smtClean="0"/>
              <a:t>19/3/2022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0FB5EB-CD0E-44C4-99BB-22098D15E700}" type="slidenum">
              <a:rPr lang="en-US" smtClean="0"/>
              <a:t>‹#›</a:t>
            </a:fld>
            <a:endParaRPr lang="en-US"/>
          </a:p>
        </p:txBody>
      </p:sp>
    </p:spTree>
    <p:extLst>
      <p:ext uri="{BB962C8B-B14F-4D97-AF65-F5344CB8AC3E}">
        <p14:creationId xmlns:p14="http://schemas.microsoft.com/office/powerpoint/2010/main" val="715482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4173EE-51D0-4610-98AC-C814EB87728B}" type="datetimeFigureOut">
              <a:rPr lang="en-US" smtClean="0"/>
              <a:t>19/3/2022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0FB5EB-CD0E-44C4-99BB-22098D15E700}" type="slidenum">
              <a:rPr lang="en-US" smtClean="0"/>
              <a:t>‹#›</a:t>
            </a:fld>
            <a:endParaRPr lang="en-US"/>
          </a:p>
        </p:txBody>
      </p:sp>
    </p:spTree>
    <p:extLst>
      <p:ext uri="{BB962C8B-B14F-4D97-AF65-F5344CB8AC3E}">
        <p14:creationId xmlns:p14="http://schemas.microsoft.com/office/powerpoint/2010/main" val="151359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173EE-51D0-4610-98AC-C814EB87728B}" type="datetimeFigureOut">
              <a:rPr lang="en-US" smtClean="0"/>
              <a:t>19/3/2022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0FB5EB-CD0E-44C4-99BB-22098D15E700}" type="slidenum">
              <a:rPr lang="en-US" smtClean="0"/>
              <a:t>‹#›</a:t>
            </a:fld>
            <a:endParaRPr lang="en-US"/>
          </a:p>
        </p:txBody>
      </p:sp>
    </p:spTree>
    <p:extLst>
      <p:ext uri="{BB962C8B-B14F-4D97-AF65-F5344CB8AC3E}">
        <p14:creationId xmlns:p14="http://schemas.microsoft.com/office/powerpoint/2010/main" val="3676063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4173EE-51D0-4610-98AC-C814EB87728B}" type="datetimeFigureOut">
              <a:rPr lang="en-US" smtClean="0"/>
              <a:t>19/3/2022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FB5EB-CD0E-44C4-99BB-22098D15E700}" type="slidenum">
              <a:rPr lang="en-US" smtClean="0"/>
              <a:t>‹#›</a:t>
            </a:fld>
            <a:endParaRPr lang="en-US"/>
          </a:p>
        </p:txBody>
      </p:sp>
    </p:spTree>
    <p:extLst>
      <p:ext uri="{BB962C8B-B14F-4D97-AF65-F5344CB8AC3E}">
        <p14:creationId xmlns:p14="http://schemas.microsoft.com/office/powerpoint/2010/main" val="3214155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4173EE-51D0-4610-98AC-C814EB87728B}" type="datetimeFigureOut">
              <a:rPr lang="en-US" smtClean="0"/>
              <a:t>19/3/2022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FB5EB-CD0E-44C4-99BB-22098D15E700}" type="slidenum">
              <a:rPr lang="en-US" smtClean="0"/>
              <a:t>‹#›</a:t>
            </a:fld>
            <a:endParaRPr lang="en-US"/>
          </a:p>
        </p:txBody>
      </p:sp>
    </p:spTree>
    <p:extLst>
      <p:ext uri="{BB962C8B-B14F-4D97-AF65-F5344CB8AC3E}">
        <p14:creationId xmlns:p14="http://schemas.microsoft.com/office/powerpoint/2010/main" val="2709820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173EE-51D0-4610-98AC-C814EB87728B}" type="datetimeFigureOut">
              <a:rPr lang="en-US" smtClean="0"/>
              <a:t>19/3/2022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0FB5EB-CD0E-44C4-99BB-22098D15E700}" type="slidenum">
              <a:rPr lang="en-US" smtClean="0"/>
              <a:t>‹#›</a:t>
            </a:fld>
            <a:endParaRPr lang="en-US"/>
          </a:p>
        </p:txBody>
      </p:sp>
    </p:spTree>
    <p:extLst>
      <p:ext uri="{BB962C8B-B14F-4D97-AF65-F5344CB8AC3E}">
        <p14:creationId xmlns:p14="http://schemas.microsoft.com/office/powerpoint/2010/main" val="843453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66E665-2989-407E-BA94-C8D59A565C70}"/>
              </a:ext>
            </a:extLst>
          </p:cNvPr>
          <p:cNvSpPr txBox="1"/>
          <p:nvPr/>
        </p:nvSpPr>
        <p:spPr>
          <a:xfrm>
            <a:off x="577514" y="204536"/>
            <a:ext cx="10335127" cy="1938992"/>
          </a:xfrm>
          <a:prstGeom prst="rect">
            <a:avLst/>
          </a:prstGeom>
          <a:solidFill>
            <a:schemeClr val="accent4">
              <a:lumMod val="40000"/>
              <a:lumOff val="60000"/>
            </a:schemeClr>
          </a:solidFill>
        </p:spPr>
        <p:txBody>
          <a:bodyPr wrap="square" rtlCol="0">
            <a:spAutoFit/>
          </a:bodyPr>
          <a:lstStyle/>
          <a:p>
            <a:r>
              <a:rPr lang="en-US" sz="4800" i="1">
                <a:solidFill>
                  <a:schemeClr val="accent6">
                    <a:lumMod val="75000"/>
                  </a:schemeClr>
                </a:solidFill>
                <a:latin typeface="Times New Roman" panose="02020603050405020304" pitchFamily="18" charset="0"/>
                <a:cs typeface="Times New Roman" panose="02020603050405020304" pitchFamily="18" charset="0"/>
              </a:rPr>
              <a:t>Vật lí 8 </a:t>
            </a:r>
          </a:p>
          <a:p>
            <a:r>
              <a:rPr lang="en-US" sz="7200">
                <a:solidFill>
                  <a:srgbClr val="C00000"/>
                </a:solidFill>
                <a:latin typeface="Times New Roman" panose="02020603050405020304" pitchFamily="18" charset="0"/>
                <a:cs typeface="Times New Roman" panose="02020603050405020304" pitchFamily="18" charset="0"/>
              </a:rPr>
              <a:t>Chương I  CƠ HỌC </a:t>
            </a:r>
          </a:p>
        </p:txBody>
      </p:sp>
      <p:pic>
        <p:nvPicPr>
          <p:cNvPr id="6" name="Picture 5">
            <a:extLst>
              <a:ext uri="{FF2B5EF4-FFF2-40B4-BE49-F238E27FC236}">
                <a16:creationId xmlns:a16="http://schemas.microsoft.com/office/drawing/2014/main" id="{8B2EC2EF-9FC1-4AAB-81C6-7924BC992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7846" y="2422528"/>
            <a:ext cx="5461917" cy="3638867"/>
          </a:xfrm>
          <a:prstGeom prst="rect">
            <a:avLst/>
          </a:prstGeom>
        </p:spPr>
      </p:pic>
    </p:spTree>
    <p:extLst>
      <p:ext uri="{BB962C8B-B14F-4D97-AF65-F5344CB8AC3E}">
        <p14:creationId xmlns:p14="http://schemas.microsoft.com/office/powerpoint/2010/main" val="1254786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onthidialy.files.wordpress.com/2018/09/hc3acnh-1-2-ve1baadt-lc3bd-8.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7192" y="319348"/>
            <a:ext cx="7276190" cy="2514286"/>
          </a:xfrm>
          <a:prstGeom prst="rect">
            <a:avLst/>
          </a:prstGeom>
          <a:noFill/>
          <a:ln>
            <a:noFill/>
          </a:ln>
        </p:spPr>
      </p:pic>
      <p:sp>
        <p:nvSpPr>
          <p:cNvPr id="3" name="TextBox 2">
            <a:extLst>
              <a:ext uri="{FF2B5EF4-FFF2-40B4-BE49-F238E27FC236}">
                <a16:creationId xmlns:a16="http://schemas.microsoft.com/office/drawing/2014/main" id="{12A42228-0CD0-4EB2-9E22-B06C43E39AC3}"/>
              </a:ext>
            </a:extLst>
          </p:cNvPr>
          <p:cNvSpPr txBox="1"/>
          <p:nvPr/>
        </p:nvSpPr>
        <p:spPr>
          <a:xfrm>
            <a:off x="182479" y="3284819"/>
            <a:ext cx="11827042" cy="2308324"/>
          </a:xfrm>
          <a:prstGeom prst="rect">
            <a:avLst/>
          </a:prstGeom>
          <a:solidFill>
            <a:schemeClr val="accent2">
              <a:lumMod val="20000"/>
              <a:lumOff val="80000"/>
            </a:schemeClr>
          </a:solidFill>
        </p:spPr>
        <p:txBody>
          <a:bodyPr wrap="square" rtlCol="0">
            <a:spAutoFit/>
          </a:bodyPr>
          <a:lstStyle/>
          <a:p>
            <a:r>
              <a:rPr lang="en-US" sz="4800">
                <a:solidFill>
                  <a:srgbClr val="C00000"/>
                </a:solidFill>
                <a:latin typeface="Times New Roman" panose="02020603050405020304" pitchFamily="18" charset="0"/>
                <a:cs typeface="Times New Roman" panose="02020603050405020304" pitchFamily="18" charset="0"/>
              </a:rPr>
              <a:t>C4</a:t>
            </a:r>
            <a:r>
              <a:rPr lang="en-US" sz="4800">
                <a:latin typeface="Times New Roman" panose="02020603050405020304" pitchFamily="18" charset="0"/>
                <a:cs typeface="Times New Roman" panose="02020603050405020304" pitchFamily="18" charset="0"/>
              </a:rPr>
              <a:t> So với nhà ga thì hành khách chuyển động.</a:t>
            </a:r>
          </a:p>
          <a:p>
            <a:r>
              <a:rPr lang="en-US" sz="4800">
                <a:latin typeface="Times New Roman" panose="02020603050405020304" pitchFamily="18" charset="0"/>
                <a:cs typeface="Times New Roman" panose="02020603050405020304" pitchFamily="18" charset="0"/>
              </a:rPr>
              <a:t>Vì vị trí của hành khách so với nhà ga có thay đổi theo thời gian.</a:t>
            </a:r>
          </a:p>
        </p:txBody>
      </p:sp>
    </p:spTree>
    <p:extLst>
      <p:ext uri="{BB962C8B-B14F-4D97-AF65-F5344CB8AC3E}">
        <p14:creationId xmlns:p14="http://schemas.microsoft.com/office/powerpoint/2010/main" val="4168998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onthidialy.files.wordpress.com/2018/09/hc3acnh-1-2-ve1baadt-lc3bd-8.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4866" y="457771"/>
            <a:ext cx="7276190" cy="2514286"/>
          </a:xfrm>
          <a:prstGeom prst="rect">
            <a:avLst/>
          </a:prstGeom>
          <a:noFill/>
          <a:ln>
            <a:noFill/>
          </a:ln>
        </p:spPr>
      </p:pic>
      <p:sp>
        <p:nvSpPr>
          <p:cNvPr id="6" name="TextBox 5">
            <a:extLst>
              <a:ext uri="{FF2B5EF4-FFF2-40B4-BE49-F238E27FC236}">
                <a16:creationId xmlns:a16="http://schemas.microsoft.com/office/drawing/2014/main" id="{89C76DC6-9274-4F19-9E75-7D4BAD92FCEE}"/>
              </a:ext>
            </a:extLst>
          </p:cNvPr>
          <p:cNvSpPr txBox="1"/>
          <p:nvPr/>
        </p:nvSpPr>
        <p:spPr>
          <a:xfrm>
            <a:off x="713737" y="3369311"/>
            <a:ext cx="10311063" cy="1569660"/>
          </a:xfrm>
          <a:prstGeom prst="rect">
            <a:avLst/>
          </a:prstGeom>
          <a:noFill/>
        </p:spPr>
        <p:txBody>
          <a:bodyPr wrap="square" rtlCol="0">
            <a:spAutoFit/>
          </a:bodyPr>
          <a:lstStyle/>
          <a:p>
            <a:r>
              <a:rPr lang="en-US" sz="4800">
                <a:solidFill>
                  <a:srgbClr val="C00000"/>
                </a:solidFill>
                <a:latin typeface="Times New Roman" panose="02020603050405020304" pitchFamily="18" charset="0"/>
                <a:cs typeface="Times New Roman" panose="02020603050405020304" pitchFamily="18" charset="0"/>
              </a:rPr>
              <a:t>C5</a:t>
            </a:r>
            <a:r>
              <a:rPr lang="en-US" sz="4800">
                <a:latin typeface="Times New Roman" panose="02020603050405020304" pitchFamily="18" charset="0"/>
                <a:cs typeface="Times New Roman" panose="02020603050405020304" pitchFamily="18" charset="0"/>
              </a:rPr>
              <a:t> So với toa tàu thì hành khách chuyển động hay đứng yên? Tại sao?</a:t>
            </a:r>
          </a:p>
        </p:txBody>
      </p:sp>
    </p:spTree>
    <p:extLst>
      <p:ext uri="{BB962C8B-B14F-4D97-AF65-F5344CB8AC3E}">
        <p14:creationId xmlns:p14="http://schemas.microsoft.com/office/powerpoint/2010/main" val="1548907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onthidialy.files.wordpress.com/2018/09/hc3acnh-1-2-ve1baadt-lc3bd-8.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4866" y="457771"/>
            <a:ext cx="7276190" cy="2514286"/>
          </a:xfrm>
          <a:prstGeom prst="rect">
            <a:avLst/>
          </a:prstGeom>
          <a:noFill/>
          <a:ln>
            <a:noFill/>
          </a:ln>
        </p:spPr>
      </p:pic>
      <p:sp>
        <p:nvSpPr>
          <p:cNvPr id="6" name="TextBox 5">
            <a:extLst>
              <a:ext uri="{FF2B5EF4-FFF2-40B4-BE49-F238E27FC236}">
                <a16:creationId xmlns:a16="http://schemas.microsoft.com/office/drawing/2014/main" id="{89C76DC6-9274-4F19-9E75-7D4BAD92FCEE}"/>
              </a:ext>
            </a:extLst>
          </p:cNvPr>
          <p:cNvSpPr txBox="1"/>
          <p:nvPr/>
        </p:nvSpPr>
        <p:spPr>
          <a:xfrm>
            <a:off x="108284" y="3092585"/>
            <a:ext cx="11808995" cy="2308324"/>
          </a:xfrm>
          <a:prstGeom prst="rect">
            <a:avLst/>
          </a:prstGeom>
          <a:solidFill>
            <a:schemeClr val="accent2">
              <a:lumMod val="20000"/>
              <a:lumOff val="80000"/>
            </a:schemeClr>
          </a:solidFill>
        </p:spPr>
        <p:txBody>
          <a:bodyPr wrap="square" rtlCol="0">
            <a:spAutoFit/>
          </a:bodyPr>
          <a:lstStyle/>
          <a:p>
            <a:r>
              <a:rPr lang="en-US" sz="4800">
                <a:solidFill>
                  <a:srgbClr val="C00000"/>
                </a:solidFill>
                <a:latin typeface="Times New Roman" panose="02020603050405020304" pitchFamily="18" charset="0"/>
                <a:cs typeface="Times New Roman" panose="02020603050405020304" pitchFamily="18" charset="0"/>
              </a:rPr>
              <a:t>C5</a:t>
            </a:r>
            <a:r>
              <a:rPr lang="en-US" sz="4800">
                <a:latin typeface="Times New Roman" panose="02020603050405020304" pitchFamily="18" charset="0"/>
                <a:cs typeface="Times New Roman" panose="02020603050405020304" pitchFamily="18" charset="0"/>
              </a:rPr>
              <a:t> So với toa tàu thì hành khách đứng yên.</a:t>
            </a:r>
          </a:p>
          <a:p>
            <a:r>
              <a:rPr lang="en-US" sz="4800">
                <a:latin typeface="Times New Roman" panose="02020603050405020304" pitchFamily="18" charset="0"/>
                <a:cs typeface="Times New Roman" panose="02020603050405020304" pitchFamily="18" charset="0"/>
              </a:rPr>
              <a:t>Vì vị trí của hành khách so với toa tàu không thay đổi theo thời gian.</a:t>
            </a:r>
          </a:p>
        </p:txBody>
      </p:sp>
    </p:spTree>
    <p:extLst>
      <p:ext uri="{BB962C8B-B14F-4D97-AF65-F5344CB8AC3E}">
        <p14:creationId xmlns:p14="http://schemas.microsoft.com/office/powerpoint/2010/main" val="1855292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FA9F938-5142-4E1D-923E-03B6A778988B}"/>
              </a:ext>
            </a:extLst>
          </p:cNvPr>
          <p:cNvSpPr txBox="1"/>
          <p:nvPr/>
        </p:nvSpPr>
        <p:spPr>
          <a:xfrm>
            <a:off x="275724" y="1500980"/>
            <a:ext cx="11640552" cy="2585323"/>
          </a:xfrm>
          <a:prstGeom prst="rect">
            <a:avLst/>
          </a:prstGeom>
          <a:solidFill>
            <a:schemeClr val="accent5">
              <a:lumMod val="20000"/>
              <a:lumOff val="80000"/>
            </a:schemeClr>
          </a:solidFill>
        </p:spPr>
        <p:txBody>
          <a:bodyPr wrap="square" rtlCol="0">
            <a:spAutoFit/>
          </a:bodyPr>
          <a:lstStyle/>
          <a:p>
            <a:r>
              <a:rPr lang="en-US" sz="5400">
                <a:solidFill>
                  <a:srgbClr val="C00000"/>
                </a:solidFill>
                <a:latin typeface="Times New Roman" panose="02020603050405020304" pitchFamily="18" charset="0"/>
                <a:cs typeface="Times New Roman" panose="02020603050405020304" pitchFamily="18" charset="0"/>
              </a:rPr>
              <a:t>C6</a:t>
            </a:r>
            <a:r>
              <a:rPr lang="en-US" sz="5400">
                <a:latin typeface="Times New Roman" panose="02020603050405020304" pitchFamily="18" charset="0"/>
                <a:cs typeface="Times New Roman" panose="02020603050405020304" pitchFamily="18" charset="0"/>
              </a:rPr>
              <a:t> </a:t>
            </a:r>
            <a:r>
              <a:rPr lang="en-US" sz="5400">
                <a:solidFill>
                  <a:srgbClr val="002060"/>
                </a:solidFill>
                <a:latin typeface="Times New Roman" panose="02020603050405020304" pitchFamily="18" charset="0"/>
                <a:cs typeface="Times New Roman" panose="02020603050405020304" pitchFamily="18" charset="0"/>
              </a:rPr>
              <a:t>Tìm từ thích hợp điền vào chỗ trống</a:t>
            </a:r>
          </a:p>
          <a:p>
            <a:r>
              <a:rPr lang="en-US" sz="5400">
                <a:latin typeface="Times New Roman" panose="02020603050405020304" pitchFamily="18" charset="0"/>
                <a:cs typeface="Times New Roman" panose="02020603050405020304" pitchFamily="18" charset="0"/>
              </a:rPr>
              <a:t>Một vật có thể là chuyển động…..nhưng lại là …..đối với vật khác.</a:t>
            </a:r>
          </a:p>
        </p:txBody>
      </p:sp>
    </p:spTree>
    <p:extLst>
      <p:ext uri="{BB962C8B-B14F-4D97-AF65-F5344CB8AC3E}">
        <p14:creationId xmlns:p14="http://schemas.microsoft.com/office/powerpoint/2010/main" val="236500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FA9F938-5142-4E1D-923E-03B6A778988B}"/>
              </a:ext>
            </a:extLst>
          </p:cNvPr>
          <p:cNvSpPr txBox="1"/>
          <p:nvPr/>
        </p:nvSpPr>
        <p:spPr>
          <a:xfrm>
            <a:off x="131345" y="1085890"/>
            <a:ext cx="11640552" cy="3416320"/>
          </a:xfrm>
          <a:prstGeom prst="rect">
            <a:avLst/>
          </a:prstGeom>
          <a:solidFill>
            <a:schemeClr val="accent5">
              <a:lumMod val="20000"/>
              <a:lumOff val="80000"/>
            </a:schemeClr>
          </a:solidFill>
        </p:spPr>
        <p:txBody>
          <a:bodyPr wrap="square" rtlCol="0">
            <a:spAutoFit/>
          </a:bodyPr>
          <a:lstStyle/>
          <a:p>
            <a:r>
              <a:rPr lang="en-US" sz="5400">
                <a:solidFill>
                  <a:srgbClr val="C00000"/>
                </a:solidFill>
                <a:latin typeface="Times New Roman" panose="02020603050405020304" pitchFamily="18" charset="0"/>
                <a:cs typeface="Times New Roman" panose="02020603050405020304" pitchFamily="18" charset="0"/>
              </a:rPr>
              <a:t>C6</a:t>
            </a:r>
            <a:r>
              <a:rPr lang="en-US" sz="5400">
                <a:latin typeface="Times New Roman" panose="02020603050405020304" pitchFamily="18" charset="0"/>
                <a:cs typeface="Times New Roman" panose="02020603050405020304" pitchFamily="18" charset="0"/>
              </a:rPr>
              <a:t> </a:t>
            </a:r>
            <a:r>
              <a:rPr lang="en-US" sz="5400">
                <a:solidFill>
                  <a:srgbClr val="002060"/>
                </a:solidFill>
                <a:latin typeface="Times New Roman" panose="02020603050405020304" pitchFamily="18" charset="0"/>
                <a:cs typeface="Times New Roman" panose="02020603050405020304" pitchFamily="18" charset="0"/>
              </a:rPr>
              <a:t>Tìm từ thích hợp điền vào chỗ trống</a:t>
            </a:r>
          </a:p>
          <a:p>
            <a:r>
              <a:rPr lang="en-US" sz="5400">
                <a:latin typeface="Times New Roman" panose="02020603050405020304" pitchFamily="18" charset="0"/>
                <a:cs typeface="Times New Roman" panose="02020603050405020304" pitchFamily="18" charset="0"/>
              </a:rPr>
              <a:t>Một vật có thể là chuyển động </a:t>
            </a:r>
            <a:r>
              <a:rPr lang="en-US" sz="5400" i="1" u="sng">
                <a:solidFill>
                  <a:srgbClr val="C00000"/>
                </a:solidFill>
                <a:latin typeface="Times New Roman" panose="02020603050405020304" pitchFamily="18" charset="0"/>
                <a:cs typeface="Times New Roman" panose="02020603050405020304" pitchFamily="18" charset="0"/>
              </a:rPr>
              <a:t>đối với vật này </a:t>
            </a:r>
            <a:r>
              <a:rPr lang="en-US" sz="5400">
                <a:latin typeface="Times New Roman" panose="02020603050405020304" pitchFamily="18" charset="0"/>
                <a:cs typeface="Times New Roman" panose="02020603050405020304" pitchFamily="18" charset="0"/>
              </a:rPr>
              <a:t>nhưng lại là </a:t>
            </a:r>
            <a:r>
              <a:rPr lang="en-US" sz="5400" i="1" u="sng">
                <a:solidFill>
                  <a:srgbClr val="C00000"/>
                </a:solidFill>
                <a:latin typeface="Times New Roman" panose="02020603050405020304" pitchFamily="18" charset="0"/>
                <a:cs typeface="Times New Roman" panose="02020603050405020304" pitchFamily="18" charset="0"/>
              </a:rPr>
              <a:t>đứng yên  </a:t>
            </a:r>
            <a:r>
              <a:rPr lang="en-US" sz="5400">
                <a:latin typeface="Times New Roman" panose="02020603050405020304" pitchFamily="18" charset="0"/>
                <a:cs typeface="Times New Roman" panose="02020603050405020304" pitchFamily="18" charset="0"/>
              </a:rPr>
              <a:t>đối với vật khác.</a:t>
            </a:r>
          </a:p>
        </p:txBody>
      </p:sp>
    </p:spTree>
    <p:extLst>
      <p:ext uri="{BB962C8B-B14F-4D97-AF65-F5344CB8AC3E}">
        <p14:creationId xmlns:p14="http://schemas.microsoft.com/office/powerpoint/2010/main" val="1313609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31310B-7849-4D08-8467-D4D3E08211DD}"/>
              </a:ext>
            </a:extLst>
          </p:cNvPr>
          <p:cNvSpPr txBox="1"/>
          <p:nvPr/>
        </p:nvSpPr>
        <p:spPr>
          <a:xfrm>
            <a:off x="465221" y="150395"/>
            <a:ext cx="11261557" cy="5078313"/>
          </a:xfrm>
          <a:prstGeom prst="rect">
            <a:avLst/>
          </a:prstGeom>
          <a:noFill/>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C7 </a:t>
            </a:r>
            <a:r>
              <a:rPr lang="en-US" sz="5400" dirty="0" err="1">
                <a:latin typeface="Times New Roman" panose="02020603050405020304" pitchFamily="18" charset="0"/>
                <a:cs typeface="Times New Roman" panose="02020603050405020304" pitchFamily="18" charset="0"/>
              </a:rPr>
              <a:t>Tìm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ví</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dụ</a:t>
            </a:r>
            <a:r>
              <a:rPr lang="en-US" sz="5400" dirty="0">
                <a:latin typeface="Times New Roman" panose="02020603050405020304" pitchFamily="18" charset="0"/>
                <a:cs typeface="Times New Roman" panose="02020603050405020304" pitchFamily="18" charset="0"/>
              </a:rPr>
              <a:t> minh </a:t>
            </a:r>
            <a:r>
              <a:rPr lang="en-US" sz="5400" dirty="0" err="1">
                <a:latin typeface="Times New Roman" panose="02020603050405020304" pitchFamily="18" charset="0"/>
                <a:cs typeface="Times New Roman" panose="02020603050405020304" pitchFamily="18" charset="0"/>
              </a:rPr>
              <a:t>họa</a:t>
            </a:r>
            <a:r>
              <a:rPr lang="en-US" sz="5400" dirty="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về</a:t>
            </a:r>
            <a:r>
              <a:rPr lang="en-US" sz="5400" dirty="0" smtClean="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tính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tương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đối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của</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chuyển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động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và</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đứng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yên</a:t>
            </a:r>
            <a:r>
              <a:rPr lang="en-US" sz="5400" dirty="0">
                <a:latin typeface="Times New Roman" panose="02020603050405020304" pitchFamily="18" charset="0"/>
                <a:cs typeface="Times New Roman" panose="02020603050405020304" pitchFamily="18" charset="0"/>
              </a:rPr>
              <a:t>.</a:t>
            </a:r>
          </a:p>
          <a:p>
            <a:r>
              <a:rPr lang="en-US" sz="54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54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Cậu</a:t>
            </a:r>
            <a:r>
              <a:rPr lang="en-US" sz="54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54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bé</a:t>
            </a:r>
            <a:r>
              <a:rPr lang="en-US" sz="54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54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chuyển</a:t>
            </a:r>
            <a:r>
              <a:rPr lang="en-US" sz="54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54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54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so </a:t>
            </a:r>
            <a:r>
              <a:rPr lang="en-US" sz="54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54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54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cây</a:t>
            </a:r>
            <a:r>
              <a:rPr lang="en-US" sz="54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54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bên</a:t>
            </a:r>
            <a:r>
              <a:rPr lang="en-US" sz="54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54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đường</a:t>
            </a:r>
            <a:r>
              <a:rPr lang="en-US" sz="54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54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nhưng</a:t>
            </a:r>
            <a:r>
              <a:rPr lang="en-US" sz="54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54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đứng</a:t>
            </a:r>
            <a:r>
              <a:rPr lang="en-US" sz="54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54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yên</a:t>
            </a:r>
            <a:r>
              <a:rPr lang="en-US" sz="54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so </a:t>
            </a:r>
            <a:r>
              <a:rPr lang="en-US" sz="54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54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540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chiếc</a:t>
            </a:r>
            <a:r>
              <a:rPr lang="en-US" sz="54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5400" dirty="0" err="1" smtClean="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xe</a:t>
            </a:r>
            <a:r>
              <a:rPr lang="en-US" sz="5400" dirty="0" smtClean="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5400" dirty="0" err="1" smtClean="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mà</a:t>
            </a:r>
            <a:r>
              <a:rPr lang="en-US" sz="5400" dirty="0" smtClean="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5400" dirty="0" err="1" smtClean="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cậu</a:t>
            </a:r>
            <a:r>
              <a:rPr lang="en-US" sz="5400" dirty="0" smtClean="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5400" dirty="0" err="1" smtClean="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bé</a:t>
            </a:r>
            <a:r>
              <a:rPr lang="en-US" sz="5400" dirty="0" smtClean="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5400" dirty="0" err="1" smtClean="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đang</a:t>
            </a:r>
            <a:r>
              <a:rPr lang="en-US" sz="5400" dirty="0" smtClean="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5400" dirty="0" err="1" smtClean="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ngồi</a:t>
            </a:r>
            <a:r>
              <a:rPr lang="en-US" sz="5400" dirty="0" smtClean="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endParaRPr lang="en-US" sz="5400" dirty="0">
              <a:solidFill>
                <a:srgbClr val="0070C0"/>
              </a:solidFill>
              <a:latin typeface="Times New Roman" panose="02020603050405020304" pitchFamily="18" charset="0"/>
              <a:cs typeface="Times New Roman" panose="02020603050405020304" pitchFamily="18" charset="0"/>
            </a:endParaRPr>
          </a:p>
          <a:p>
            <a:r>
              <a:rPr lang="en-US" sz="5400" dirty="0">
                <a:latin typeface="Times New Roman" panose="02020603050405020304" pitchFamily="18" charset="0"/>
                <a:cs typeface="Times New Roman" panose="02020603050405020304" pitchFamily="18" charset="0"/>
              </a:rPr>
              <a:t> </a:t>
            </a:r>
          </a:p>
        </p:txBody>
      </p:sp>
      <p:pic>
        <p:nvPicPr>
          <p:cNvPr id="1026" name="Picture 2" descr="Cách Vẽ Xe Máy Có Người Ngồi - transporttkuu.com">
            <a:extLst>
              <a:ext uri="{FF2B5EF4-FFF2-40B4-BE49-F238E27FC236}">
                <a16:creationId xmlns:a16="http://schemas.microsoft.com/office/drawing/2014/main" id="{FF266323-4020-431E-AB5B-44D5E7B1F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6285" y="3705726"/>
            <a:ext cx="4421072" cy="24905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231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853" y="306920"/>
            <a:ext cx="11772900" cy="5365969"/>
          </a:xfrm>
          <a:solidFill>
            <a:schemeClr val="accent4">
              <a:lumMod val="20000"/>
              <a:lumOff val="80000"/>
            </a:schemeClr>
          </a:solidFill>
        </p:spPr>
        <p:txBody>
          <a:bodyPr>
            <a:noAutofit/>
          </a:bodyPr>
          <a:lstStyle/>
          <a:p>
            <a:r>
              <a:rPr lang="en-US" sz="5400" dirty="0">
                <a:solidFill>
                  <a:srgbClr val="C00000"/>
                </a:solidFill>
                <a:latin typeface="Times New Roman" panose="02020603050405020304" pitchFamily="18" charset="0"/>
                <a:cs typeface="Times New Roman" panose="02020603050405020304" pitchFamily="18" charset="0"/>
              </a:rPr>
              <a:t>II/ Tính tương đối của chuyển động và đứng </a:t>
            </a:r>
            <a:r>
              <a:rPr lang="en-US" sz="5400">
                <a:solidFill>
                  <a:srgbClr val="C00000"/>
                </a:solidFill>
                <a:latin typeface="Times New Roman" panose="02020603050405020304" pitchFamily="18" charset="0"/>
                <a:cs typeface="Times New Roman" panose="02020603050405020304" pitchFamily="18" charset="0"/>
              </a:rPr>
              <a:t>yên </a:t>
            </a:r>
            <a:br>
              <a:rPr lang="en-US" sz="5400">
                <a:solidFill>
                  <a:srgbClr val="C00000"/>
                </a:solidFill>
                <a:latin typeface="Times New Roman" panose="02020603050405020304" pitchFamily="18" charset="0"/>
                <a:cs typeface="Times New Roman" panose="02020603050405020304" pitchFamily="18" charset="0"/>
              </a:rPr>
            </a:br>
            <a:r>
              <a:rPr lang="en-US" sz="5400">
                <a:solidFill>
                  <a:srgbClr val="C00000"/>
                </a:solidFill>
                <a:latin typeface="Times New Roman" panose="02020603050405020304" pitchFamily="18" charset="0"/>
                <a:cs typeface="Times New Roman" panose="02020603050405020304" pitchFamily="18" charset="0"/>
              </a:rPr>
              <a:t/>
            </a:r>
            <a:br>
              <a:rPr lang="en-US" sz="5400">
                <a:solidFill>
                  <a:srgbClr val="C00000"/>
                </a:solidFill>
                <a:latin typeface="Times New Roman" panose="02020603050405020304" pitchFamily="18" charset="0"/>
                <a:cs typeface="Times New Roman" panose="02020603050405020304" pitchFamily="18" charset="0"/>
              </a:rPr>
            </a:br>
            <a:r>
              <a:rPr kumimoji="0" lang="en-US" sz="5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lang="en-US" sz="5400">
                <a:latin typeface="Times New Roman" panose="02020603050405020304" pitchFamily="18" charset="0"/>
                <a:cs typeface="Times New Roman" panose="02020603050405020304" pitchFamily="18" charset="0"/>
              </a:rPr>
              <a:t>Chuyển động và đứng yên có tính tương đối tùy thuộc vào vật được chọn làm mốc. Người ta thường chọn những vật gắn với Trái Đất làm vật mốc.</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556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31310B-7849-4D08-8467-D4D3E08211DD}"/>
              </a:ext>
            </a:extLst>
          </p:cNvPr>
          <p:cNvSpPr txBox="1"/>
          <p:nvPr/>
        </p:nvSpPr>
        <p:spPr>
          <a:xfrm>
            <a:off x="609600" y="745958"/>
            <a:ext cx="11261557" cy="5201424"/>
          </a:xfrm>
          <a:prstGeom prst="rect">
            <a:avLst/>
          </a:prstGeom>
          <a:solidFill>
            <a:schemeClr val="accent4">
              <a:lumMod val="20000"/>
              <a:lumOff val="80000"/>
            </a:schemeClr>
          </a:solidFill>
        </p:spPr>
        <p:txBody>
          <a:bodyPr wrap="square" rtlCol="0">
            <a:spAutoFit/>
          </a:bodyPr>
          <a:lstStyle/>
          <a:p>
            <a:r>
              <a:rPr lang="en-US" sz="5400">
                <a:solidFill>
                  <a:srgbClr val="FF0000"/>
                </a:solidFill>
                <a:latin typeface="Times New Roman" panose="02020603050405020304" pitchFamily="18" charset="0"/>
                <a:cs typeface="Times New Roman" panose="02020603050405020304" pitchFamily="18" charset="0"/>
              </a:rPr>
              <a:t>C8 Trả lời câu hỏi nêu ra ở đầu bài.</a:t>
            </a:r>
          </a:p>
          <a:p>
            <a:pPr algn="l"/>
            <a:r>
              <a:rPr lang="vi-VN" sz="6600" b="0" i="0">
                <a:effectLst/>
                <a:latin typeface="Times New Roman" panose="02020603050405020304" pitchFamily="18" charset="0"/>
                <a:cs typeface="Times New Roman" panose="02020603050405020304" pitchFamily="18" charset="0"/>
              </a:rPr>
              <a:t>Mặt trời mọc đằng Đông, lặn đằng Tây. Như vậy có phải mặt trời chuyển động còn trái đất đứng yên không ?</a:t>
            </a:r>
            <a:r>
              <a:rPr lang="en-US" sz="8000">
                <a:solidFill>
                  <a:srgbClr val="0070C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78511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31DE33-8F28-44EA-A048-F8CD2F2A2A3E}"/>
              </a:ext>
            </a:extLst>
          </p:cNvPr>
          <p:cNvSpPr txBox="1"/>
          <p:nvPr/>
        </p:nvSpPr>
        <p:spPr>
          <a:xfrm>
            <a:off x="381000" y="290088"/>
            <a:ext cx="11430000" cy="2400657"/>
          </a:xfrm>
          <a:prstGeom prst="rect">
            <a:avLst/>
          </a:prstGeom>
          <a:solidFill>
            <a:schemeClr val="accent3">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8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Mặt trời thay đổi vị trí so với một điểm mốc gắn với Trái Đất, vì vậy có thể coi Mặt Trời chuyển động khi lấy mốc là Trái Đất.</a:t>
            </a:r>
          </a:p>
        </p:txBody>
      </p:sp>
      <p:pic>
        <p:nvPicPr>
          <p:cNvPr id="6" name="Picture 2" descr="Download bộ tranh ảnh trong SGK môn Vật Lý lớp 8 – ÔN THI ĐỊA LÝ – OTDL  Channel">
            <a:extLst>
              <a:ext uri="{FF2B5EF4-FFF2-40B4-BE49-F238E27FC236}">
                <a16:creationId xmlns:a16="http://schemas.microsoft.com/office/drawing/2014/main" id="{2FF7877A-B7F7-4021-A446-4346417F3F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508" y="3319387"/>
            <a:ext cx="8635792" cy="2472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095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342" y="226762"/>
            <a:ext cx="10439400" cy="1265967"/>
          </a:xfrm>
        </p:spPr>
        <p:txBody>
          <a:bodyPr>
            <a:normAutofit/>
          </a:bodyPr>
          <a:lstStyle/>
          <a:p>
            <a:r>
              <a:rPr lang="en-US" dirty="0">
                <a:solidFill>
                  <a:srgbClr val="C00000"/>
                </a:solidFill>
                <a:latin typeface="Times New Roman" panose="02020603050405020304" pitchFamily="18" charset="0"/>
                <a:cs typeface="Times New Roman" panose="02020603050405020304" pitchFamily="18" charset="0"/>
              </a:rPr>
              <a:t>III/ Một số chuyển động thường gặp</a:t>
            </a:r>
          </a:p>
        </p:txBody>
      </p:sp>
      <p:pic>
        <p:nvPicPr>
          <p:cNvPr id="4" name="Picture 3" descr="https://onthidialy.files.wordpress.com/2018/09/hc3acnh-1-3-ve1baadt-lc3bd-8.png"/>
          <p:cNvPicPr/>
          <p:nvPr/>
        </p:nvPicPr>
        <p:blipFill>
          <a:blip r:embed="rId2">
            <a:extLst>
              <a:ext uri="{28A0092B-C50C-407E-A947-70E740481C1C}">
                <a14:useLocalDpi xmlns:a14="http://schemas.microsoft.com/office/drawing/2010/main" val="0"/>
              </a:ext>
            </a:extLst>
          </a:blip>
          <a:srcRect/>
          <a:stretch>
            <a:fillRect/>
          </a:stretch>
        </p:blipFill>
        <p:spPr bwMode="auto">
          <a:xfrm>
            <a:off x="2396290" y="1492729"/>
            <a:ext cx="6934200" cy="4471001"/>
          </a:xfrm>
          <a:prstGeom prst="rect">
            <a:avLst/>
          </a:prstGeom>
          <a:noFill/>
          <a:ln>
            <a:noFill/>
          </a:ln>
        </p:spPr>
      </p:pic>
    </p:spTree>
    <p:extLst>
      <p:ext uri="{BB962C8B-B14F-4D97-AF65-F5344CB8AC3E}">
        <p14:creationId xmlns:p14="http://schemas.microsoft.com/office/powerpoint/2010/main" val="682047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97AD0A-EC54-45B3-BECF-A506383D7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5447" y="1255256"/>
            <a:ext cx="8422758" cy="5489458"/>
          </a:xfrm>
          <a:prstGeom prst="rect">
            <a:avLst/>
          </a:prstGeom>
        </p:spPr>
      </p:pic>
      <p:sp>
        <p:nvSpPr>
          <p:cNvPr id="6" name="TextBox 5">
            <a:extLst>
              <a:ext uri="{FF2B5EF4-FFF2-40B4-BE49-F238E27FC236}">
                <a16:creationId xmlns:a16="http://schemas.microsoft.com/office/drawing/2014/main" id="{66FE967F-EC45-47EB-BCDF-2C1A0F9C6B45}"/>
              </a:ext>
            </a:extLst>
          </p:cNvPr>
          <p:cNvSpPr txBox="1"/>
          <p:nvPr/>
        </p:nvSpPr>
        <p:spPr>
          <a:xfrm>
            <a:off x="515353" y="457134"/>
            <a:ext cx="6713621" cy="707886"/>
          </a:xfrm>
          <a:prstGeom prst="rect">
            <a:avLst/>
          </a:prstGeom>
          <a:solidFill>
            <a:schemeClr val="accent5">
              <a:lumMod val="60000"/>
              <a:lumOff val="40000"/>
            </a:schemeClr>
          </a:solidFill>
        </p:spPr>
        <p:txBody>
          <a:bodyPr wrap="square" rtlCol="0">
            <a:spAutoFit/>
          </a:bodyPr>
          <a:lstStyle/>
          <a:p>
            <a:r>
              <a:rPr lang="en-US" sz="4000">
                <a:solidFill>
                  <a:srgbClr val="C00000"/>
                </a:solidFill>
                <a:latin typeface="Times New Roman" panose="02020603050405020304" pitchFamily="18" charset="0"/>
                <a:cs typeface="Times New Roman" panose="02020603050405020304" pitchFamily="18" charset="0"/>
              </a:rPr>
              <a:t>Giới thiệu chương trình vật lí 8</a:t>
            </a:r>
          </a:p>
        </p:txBody>
      </p:sp>
    </p:spTree>
    <p:extLst>
      <p:ext uri="{BB962C8B-B14F-4D97-AF65-F5344CB8AC3E}">
        <p14:creationId xmlns:p14="http://schemas.microsoft.com/office/powerpoint/2010/main" val="30319180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95A2802-E160-4DA9-9556-664AE9B923F8}"/>
              </a:ext>
            </a:extLst>
          </p:cNvPr>
          <p:cNvSpPr txBox="1"/>
          <p:nvPr/>
        </p:nvSpPr>
        <p:spPr>
          <a:xfrm>
            <a:off x="300790" y="1076826"/>
            <a:ext cx="11321716" cy="2585323"/>
          </a:xfrm>
          <a:prstGeom prst="rect">
            <a:avLst/>
          </a:prstGeom>
          <a:solidFill>
            <a:schemeClr val="accent6">
              <a:lumMod val="60000"/>
              <a:lumOff val="40000"/>
            </a:schemeClr>
          </a:solidFill>
        </p:spPr>
        <p:txBody>
          <a:bodyPr wrap="square" rtlCol="0">
            <a:spAutoFit/>
          </a:bodyPr>
          <a:lstStyle/>
          <a:p>
            <a:r>
              <a:rPr lang="en-US" sz="5400">
                <a:solidFill>
                  <a:srgbClr val="C00000"/>
                </a:solidFill>
                <a:latin typeface="Times New Roman" panose="02020603050405020304" pitchFamily="18" charset="0"/>
                <a:cs typeface="Times New Roman" panose="02020603050405020304" pitchFamily="18" charset="0"/>
              </a:rPr>
              <a:t>C9</a:t>
            </a:r>
            <a:r>
              <a:rPr lang="en-US" sz="5400">
                <a:latin typeface="Times New Roman" panose="02020603050405020304" pitchFamily="18" charset="0"/>
                <a:cs typeface="Times New Roman" panose="02020603050405020304" pitchFamily="18" charset="0"/>
              </a:rPr>
              <a:t> Tìm thêm ví dụ về chuyển động thẳng, chuyển động cong, chuyển động tròn thường gặp trong đời sống.</a:t>
            </a:r>
          </a:p>
        </p:txBody>
      </p:sp>
    </p:spTree>
    <p:extLst>
      <p:ext uri="{BB962C8B-B14F-4D97-AF65-F5344CB8AC3E}">
        <p14:creationId xmlns:p14="http://schemas.microsoft.com/office/powerpoint/2010/main" val="1961946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DD54B2-0A3F-4F93-B847-2D9F7E2A4CAC}"/>
              </a:ext>
            </a:extLst>
          </p:cNvPr>
          <p:cNvSpPr txBox="1"/>
          <p:nvPr/>
        </p:nvSpPr>
        <p:spPr>
          <a:xfrm>
            <a:off x="70185" y="499225"/>
            <a:ext cx="11760868" cy="5078313"/>
          </a:xfrm>
          <a:prstGeom prst="rect">
            <a:avLst/>
          </a:prstGeom>
          <a:solidFill>
            <a:schemeClr val="accent6">
              <a:lumMod val="60000"/>
              <a:lumOff val="4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Chuyển động thẳng : chuyển động của hòn đá được thả từ điểm cách mặt đất 1m.</a:t>
            </a:r>
          </a:p>
          <a:p>
            <a:pPr marL="685800" marR="0" lvl="0" indent="-68580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sz="540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Chuyển động cong : chuyển động của quả cầu lông khi đánh.</a:t>
            </a:r>
          </a:p>
          <a:p>
            <a:pPr marL="685800" marR="0" lvl="0" indent="-68580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sz="540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Chuyển động tròn : chuyển động của các điểm trên cánh quạt khi quạt quay.</a:t>
            </a:r>
          </a:p>
        </p:txBody>
      </p:sp>
    </p:spTree>
    <p:extLst>
      <p:ext uri="{BB962C8B-B14F-4D97-AF65-F5344CB8AC3E}">
        <p14:creationId xmlns:p14="http://schemas.microsoft.com/office/powerpoint/2010/main" val="1744909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342" y="226762"/>
            <a:ext cx="10439400" cy="1265967"/>
          </a:xfrm>
        </p:spPr>
        <p:txBody>
          <a:bodyPr>
            <a:normAutofit/>
          </a:bodyPr>
          <a:lstStyle/>
          <a:p>
            <a:r>
              <a:rPr lang="en-US" dirty="0">
                <a:solidFill>
                  <a:srgbClr val="C00000"/>
                </a:solidFill>
                <a:latin typeface="Times New Roman" panose="02020603050405020304" pitchFamily="18" charset="0"/>
                <a:cs typeface="Times New Roman" panose="02020603050405020304" pitchFamily="18" charset="0"/>
              </a:rPr>
              <a:t>III/ Một số chuyển động thường gặp</a:t>
            </a:r>
          </a:p>
        </p:txBody>
      </p:sp>
      <p:sp>
        <p:nvSpPr>
          <p:cNvPr id="5" name="TextBox 4">
            <a:extLst>
              <a:ext uri="{FF2B5EF4-FFF2-40B4-BE49-F238E27FC236}">
                <a16:creationId xmlns:a16="http://schemas.microsoft.com/office/drawing/2014/main" id="{8A1036BA-32B1-47F7-8ABC-2C17E8716159}"/>
              </a:ext>
            </a:extLst>
          </p:cNvPr>
          <p:cNvSpPr txBox="1"/>
          <p:nvPr/>
        </p:nvSpPr>
        <p:spPr>
          <a:xfrm>
            <a:off x="463215" y="1770193"/>
            <a:ext cx="10936706" cy="2585323"/>
          </a:xfrm>
          <a:prstGeom prst="rect">
            <a:avLst/>
          </a:prstGeom>
          <a:solidFill>
            <a:schemeClr val="accent5">
              <a:lumMod val="20000"/>
              <a:lumOff val="80000"/>
            </a:schemeClr>
          </a:solidFill>
        </p:spPr>
        <p:txBody>
          <a:bodyPr wrap="square">
            <a:spAutoFit/>
          </a:bodyPr>
          <a:lstStyle/>
          <a:p>
            <a:r>
              <a:rPr kumimoji="0" lang="en-US" sz="5400" b="1" i="0" u="none" strike="noStrike" kern="1200" cap="none" spc="0" normalizeH="0" baseline="0" noProof="0">
                <a:ln>
                  <a:noFill/>
                </a:ln>
                <a:solidFill>
                  <a:srgbClr val="C00000"/>
                </a:solidFill>
                <a:effectLst/>
                <a:uLnTx/>
                <a:uFillTx/>
                <a:latin typeface="Times New Roman" panose="02020603050405020304" pitchFamily="18" charset="0"/>
                <a:ea typeface="+mj-ea"/>
                <a:cs typeface="Times New Roman" panose="02020603050405020304" pitchFamily="18" charset="0"/>
                <a:sym typeface="Wingdings" panose="05000000000000000000" pitchFamily="2" charset="2"/>
              </a:rPr>
              <a:t> </a:t>
            </a:r>
            <a:r>
              <a:rPr kumimoji="0" lang="en-US" sz="5400" i="0" u="none" strike="noStrike" kern="1200" cap="none" spc="0" normalizeH="0" baseline="0" noProof="0">
                <a:ln>
                  <a:noFill/>
                </a:ln>
                <a:effectLst/>
                <a:uLnTx/>
                <a:uFillTx/>
                <a:latin typeface="Times New Roman" panose="02020603050405020304" pitchFamily="18" charset="0"/>
                <a:ea typeface="+mj-ea"/>
                <a:cs typeface="Times New Roman" panose="02020603050405020304" pitchFamily="18" charset="0"/>
                <a:sym typeface="Wingdings" panose="05000000000000000000" pitchFamily="2" charset="2"/>
              </a:rPr>
              <a:t>Các dạng chuyển động thường gặp là chuyển động thẳng, chuyển động cong.</a:t>
            </a:r>
            <a:endParaRPr lang="en-US"/>
          </a:p>
        </p:txBody>
      </p:sp>
    </p:spTree>
    <p:extLst>
      <p:ext uri="{BB962C8B-B14F-4D97-AF65-F5344CB8AC3E}">
        <p14:creationId xmlns:p14="http://schemas.microsoft.com/office/powerpoint/2010/main" val="3200333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onthidialy.files.wordpress.com/2018/09/hc3acnh-1-4-ve1baadt-lc3bd-8.png"/>
          <p:cNvPicPr/>
          <p:nvPr/>
        </p:nvPicPr>
        <p:blipFill>
          <a:blip r:embed="rId2">
            <a:extLst>
              <a:ext uri="{28A0092B-C50C-407E-A947-70E740481C1C}">
                <a14:useLocalDpi xmlns:a14="http://schemas.microsoft.com/office/drawing/2010/main" val="0"/>
              </a:ext>
            </a:extLst>
          </a:blip>
          <a:srcRect/>
          <a:stretch>
            <a:fillRect/>
          </a:stretch>
        </p:blipFill>
        <p:spPr bwMode="auto">
          <a:xfrm>
            <a:off x="3372691" y="1419979"/>
            <a:ext cx="7609702" cy="3466198"/>
          </a:xfrm>
          <a:prstGeom prst="rect">
            <a:avLst/>
          </a:prstGeom>
          <a:noFill/>
          <a:ln>
            <a:noFill/>
          </a:ln>
        </p:spPr>
      </p:pic>
      <p:sp>
        <p:nvSpPr>
          <p:cNvPr id="5" name="Title 1"/>
          <p:cNvSpPr txBox="1">
            <a:spLocks/>
          </p:cNvSpPr>
          <p:nvPr/>
        </p:nvSpPr>
        <p:spPr>
          <a:xfrm>
            <a:off x="574590" y="51568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C00000"/>
                </a:solidFill>
                <a:latin typeface="Times New Roman" panose="02020603050405020304" pitchFamily="18" charset="0"/>
                <a:cs typeface="Times New Roman" panose="02020603050405020304" pitchFamily="18" charset="0"/>
              </a:rPr>
              <a:t>C10</a:t>
            </a:r>
            <a:r>
              <a:rPr lang="en-US">
                <a:latin typeface="Times New Roman" panose="02020603050405020304" pitchFamily="18" charset="0"/>
                <a:cs typeface="Times New Roman" panose="02020603050405020304" pitchFamily="18" charset="0"/>
              </a:rPr>
              <a:t> Mỗi </a:t>
            </a:r>
            <a:r>
              <a:rPr lang="en-US" dirty="0">
                <a:latin typeface="Times New Roman" panose="02020603050405020304" pitchFamily="18" charset="0"/>
                <a:cs typeface="Times New Roman" panose="02020603050405020304" pitchFamily="18" charset="0"/>
              </a:rPr>
              <a:t>vật chuyển động so với vật nào, đứng yên so với vật nào?</a:t>
            </a:r>
          </a:p>
        </p:txBody>
      </p:sp>
      <p:sp>
        <p:nvSpPr>
          <p:cNvPr id="8" name="TextBox 7">
            <a:extLst>
              <a:ext uri="{FF2B5EF4-FFF2-40B4-BE49-F238E27FC236}">
                <a16:creationId xmlns:a16="http://schemas.microsoft.com/office/drawing/2014/main" id="{4CECC4CB-16F7-4BF8-8041-CEBA86A63E50}"/>
              </a:ext>
            </a:extLst>
          </p:cNvPr>
          <p:cNvSpPr txBox="1"/>
          <p:nvPr/>
        </p:nvSpPr>
        <p:spPr>
          <a:xfrm>
            <a:off x="574590" y="375550"/>
            <a:ext cx="4656221" cy="923330"/>
          </a:xfrm>
          <a:prstGeom prst="rect">
            <a:avLst/>
          </a:prstGeom>
          <a:noFill/>
        </p:spPr>
        <p:txBody>
          <a:bodyPr wrap="square" rtlCol="0">
            <a:spAutoFit/>
          </a:bodyPr>
          <a:lstStyle/>
          <a:p>
            <a:r>
              <a:rPr lang="en-US" sz="5400">
                <a:solidFill>
                  <a:srgbClr val="C00000"/>
                </a:solidFill>
                <a:latin typeface="Times New Roman" panose="02020603050405020304" pitchFamily="18" charset="0"/>
                <a:cs typeface="Times New Roman" panose="02020603050405020304" pitchFamily="18" charset="0"/>
              </a:rPr>
              <a:t>IV/ Vận dụng</a:t>
            </a:r>
          </a:p>
        </p:txBody>
      </p:sp>
    </p:spTree>
    <p:extLst>
      <p:ext uri="{BB962C8B-B14F-4D97-AF65-F5344CB8AC3E}">
        <p14:creationId xmlns:p14="http://schemas.microsoft.com/office/powerpoint/2010/main" val="3628231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onthidialy.files.wordpress.com/2018/09/hc3acnh-1-4-ve1baadt-lc3bd-8.png"/>
          <p:cNvPicPr/>
          <p:nvPr/>
        </p:nvPicPr>
        <p:blipFill>
          <a:blip r:embed="rId2">
            <a:extLst>
              <a:ext uri="{28A0092B-C50C-407E-A947-70E740481C1C}">
                <a14:useLocalDpi xmlns:a14="http://schemas.microsoft.com/office/drawing/2010/main" val="0"/>
              </a:ext>
            </a:extLst>
          </a:blip>
          <a:srcRect/>
          <a:stretch>
            <a:fillRect/>
          </a:stretch>
        </p:blipFill>
        <p:spPr bwMode="auto">
          <a:xfrm>
            <a:off x="551934" y="199641"/>
            <a:ext cx="6431692" cy="2774219"/>
          </a:xfrm>
          <a:prstGeom prst="rect">
            <a:avLst/>
          </a:prstGeom>
          <a:noFill/>
          <a:ln>
            <a:noFill/>
          </a:ln>
        </p:spPr>
      </p:pic>
      <p:sp>
        <p:nvSpPr>
          <p:cNvPr id="5" name="Title 1"/>
          <p:cNvSpPr txBox="1">
            <a:spLocks/>
          </p:cNvSpPr>
          <p:nvPr/>
        </p:nvSpPr>
        <p:spPr>
          <a:xfrm>
            <a:off x="7148384" y="881449"/>
            <a:ext cx="4623486" cy="1178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latin typeface="Times New Roman" panose="02020603050405020304" pitchFamily="18" charset="0"/>
                <a:cs typeface="Times New Roman" panose="02020603050405020304" pitchFamily="18" charset="0"/>
              </a:rPr>
              <a:t>Vật mốc : cột điện</a:t>
            </a:r>
          </a:p>
        </p:txBody>
      </p:sp>
      <p:sp>
        <p:nvSpPr>
          <p:cNvPr id="6" name="Title 1"/>
          <p:cNvSpPr txBox="1">
            <a:spLocks/>
          </p:cNvSpPr>
          <p:nvPr/>
        </p:nvSpPr>
        <p:spPr>
          <a:xfrm>
            <a:off x="920579" y="2899719"/>
            <a:ext cx="6155724" cy="11780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Xe tải </a:t>
            </a:r>
            <a:r>
              <a:rPr lang="en-US"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rPr>
              <a:t>chuyển động</a:t>
            </a:r>
          </a:p>
        </p:txBody>
      </p:sp>
      <p:sp>
        <p:nvSpPr>
          <p:cNvPr id="7" name="Title 1"/>
          <p:cNvSpPr txBox="1">
            <a:spLocks/>
          </p:cNvSpPr>
          <p:nvPr/>
        </p:nvSpPr>
        <p:spPr>
          <a:xfrm>
            <a:off x="920579" y="4003590"/>
            <a:ext cx="5653216" cy="11780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Tài xế </a:t>
            </a:r>
            <a:r>
              <a:rPr lang="en-US"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rPr>
              <a:t>chuyển động</a:t>
            </a:r>
          </a:p>
        </p:txBody>
      </p:sp>
      <p:sp>
        <p:nvSpPr>
          <p:cNvPr id="8" name="Title 1"/>
          <p:cNvSpPr txBox="1">
            <a:spLocks/>
          </p:cNvSpPr>
          <p:nvPr/>
        </p:nvSpPr>
        <p:spPr>
          <a:xfrm>
            <a:off x="985450" y="5362834"/>
            <a:ext cx="9328323" cy="11780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Người đứng bên đường </a:t>
            </a:r>
            <a:r>
              <a:rPr lang="en-US"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rPr>
              <a:t>đứng yên</a:t>
            </a:r>
          </a:p>
        </p:txBody>
      </p:sp>
    </p:spTree>
    <p:extLst>
      <p:ext uri="{BB962C8B-B14F-4D97-AF65-F5344CB8AC3E}">
        <p14:creationId xmlns:p14="http://schemas.microsoft.com/office/powerpoint/2010/main" val="27377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onthidialy.files.wordpress.com/2018/09/hc3acnh-1-4-ve1baadt-lc3bd-8.png"/>
          <p:cNvPicPr/>
          <p:nvPr/>
        </p:nvPicPr>
        <p:blipFill>
          <a:blip r:embed="rId2">
            <a:extLst>
              <a:ext uri="{28A0092B-C50C-407E-A947-70E740481C1C}">
                <a14:useLocalDpi xmlns:a14="http://schemas.microsoft.com/office/drawing/2010/main" val="0"/>
              </a:ext>
            </a:extLst>
          </a:blip>
          <a:srcRect/>
          <a:stretch>
            <a:fillRect/>
          </a:stretch>
        </p:blipFill>
        <p:spPr bwMode="auto">
          <a:xfrm>
            <a:off x="551934" y="199641"/>
            <a:ext cx="6431692" cy="2774219"/>
          </a:xfrm>
          <a:prstGeom prst="rect">
            <a:avLst/>
          </a:prstGeom>
          <a:noFill/>
          <a:ln>
            <a:noFill/>
          </a:ln>
        </p:spPr>
      </p:pic>
      <p:sp>
        <p:nvSpPr>
          <p:cNvPr id="5" name="Title 1"/>
          <p:cNvSpPr txBox="1">
            <a:spLocks/>
          </p:cNvSpPr>
          <p:nvPr/>
        </p:nvSpPr>
        <p:spPr>
          <a:xfrm>
            <a:off x="7148384" y="881449"/>
            <a:ext cx="4623486" cy="117801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latin typeface="Times New Roman" panose="02020603050405020304" pitchFamily="18" charset="0"/>
                <a:cs typeface="Times New Roman" panose="02020603050405020304" pitchFamily="18" charset="0"/>
              </a:rPr>
              <a:t>Vật mốc : người đứng bên đường</a:t>
            </a:r>
          </a:p>
        </p:txBody>
      </p:sp>
      <p:sp>
        <p:nvSpPr>
          <p:cNvPr id="6" name="Title 1"/>
          <p:cNvSpPr txBox="1">
            <a:spLocks/>
          </p:cNvSpPr>
          <p:nvPr/>
        </p:nvSpPr>
        <p:spPr>
          <a:xfrm>
            <a:off x="920579" y="2899719"/>
            <a:ext cx="6155724" cy="11780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Xe tải </a:t>
            </a:r>
            <a:r>
              <a:rPr lang="en-US"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rPr>
              <a:t>chuyển động</a:t>
            </a:r>
          </a:p>
        </p:txBody>
      </p:sp>
      <p:sp>
        <p:nvSpPr>
          <p:cNvPr id="7" name="Title 1"/>
          <p:cNvSpPr txBox="1">
            <a:spLocks/>
          </p:cNvSpPr>
          <p:nvPr/>
        </p:nvSpPr>
        <p:spPr>
          <a:xfrm>
            <a:off x="920579" y="4003590"/>
            <a:ext cx="5653216" cy="11780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Tài xế </a:t>
            </a:r>
            <a:r>
              <a:rPr lang="en-US"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rPr>
              <a:t>chuyển động</a:t>
            </a:r>
          </a:p>
        </p:txBody>
      </p:sp>
      <p:sp>
        <p:nvSpPr>
          <p:cNvPr id="8" name="Title 1"/>
          <p:cNvSpPr txBox="1">
            <a:spLocks/>
          </p:cNvSpPr>
          <p:nvPr/>
        </p:nvSpPr>
        <p:spPr>
          <a:xfrm>
            <a:off x="985451" y="5362834"/>
            <a:ext cx="5201166" cy="11780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Cột điện </a:t>
            </a:r>
            <a:r>
              <a:rPr lang="en-US"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rPr>
              <a:t>đứng yên</a:t>
            </a:r>
          </a:p>
        </p:txBody>
      </p:sp>
    </p:spTree>
    <p:extLst>
      <p:ext uri="{BB962C8B-B14F-4D97-AF65-F5344CB8AC3E}">
        <p14:creationId xmlns:p14="http://schemas.microsoft.com/office/powerpoint/2010/main" val="22964422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onthidialy.files.wordpress.com/2018/09/hc3acnh-1-4-ve1baadt-lc3bd-8.png"/>
          <p:cNvPicPr/>
          <p:nvPr/>
        </p:nvPicPr>
        <p:blipFill>
          <a:blip r:embed="rId2">
            <a:extLst>
              <a:ext uri="{28A0092B-C50C-407E-A947-70E740481C1C}">
                <a14:useLocalDpi xmlns:a14="http://schemas.microsoft.com/office/drawing/2010/main" val="0"/>
              </a:ext>
            </a:extLst>
          </a:blip>
          <a:srcRect/>
          <a:stretch>
            <a:fillRect/>
          </a:stretch>
        </p:blipFill>
        <p:spPr bwMode="auto">
          <a:xfrm>
            <a:off x="551934" y="199641"/>
            <a:ext cx="6431692" cy="2774219"/>
          </a:xfrm>
          <a:prstGeom prst="rect">
            <a:avLst/>
          </a:prstGeom>
          <a:noFill/>
          <a:ln>
            <a:noFill/>
          </a:ln>
        </p:spPr>
      </p:pic>
      <p:sp>
        <p:nvSpPr>
          <p:cNvPr id="5" name="Title 1"/>
          <p:cNvSpPr txBox="1">
            <a:spLocks/>
          </p:cNvSpPr>
          <p:nvPr/>
        </p:nvSpPr>
        <p:spPr>
          <a:xfrm>
            <a:off x="7148384" y="881449"/>
            <a:ext cx="4623486" cy="1178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latin typeface="Times New Roman" panose="02020603050405020304" pitchFamily="18" charset="0"/>
                <a:cs typeface="Times New Roman" panose="02020603050405020304" pitchFamily="18" charset="0"/>
              </a:rPr>
              <a:t>Vật mốc :xe tải</a:t>
            </a:r>
          </a:p>
        </p:txBody>
      </p:sp>
      <p:sp>
        <p:nvSpPr>
          <p:cNvPr id="6" name="Title 1"/>
          <p:cNvSpPr txBox="1">
            <a:spLocks/>
          </p:cNvSpPr>
          <p:nvPr/>
        </p:nvSpPr>
        <p:spPr>
          <a:xfrm>
            <a:off x="920579" y="2899719"/>
            <a:ext cx="6155724" cy="11780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Tài xế </a:t>
            </a:r>
            <a:r>
              <a:rPr lang="en-US" dirty="0">
                <a:latin typeface="Times New Roman" panose="02020603050405020304" pitchFamily="18" charset="0"/>
                <a:cs typeface="Times New Roman" panose="02020603050405020304" pitchFamily="18" charset="0"/>
                <a:sym typeface="Wingdings" panose="05000000000000000000" pitchFamily="2" charset="2"/>
              </a:rPr>
              <a:t> đứng yên</a:t>
            </a:r>
            <a:endParaRPr lang="en-US"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920578" y="4003590"/>
            <a:ext cx="6295767" cy="11780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Cột điện </a:t>
            </a:r>
            <a:r>
              <a:rPr lang="en-US">
                <a:latin typeface="Times New Roman" panose="02020603050405020304" pitchFamily="18" charset="0"/>
                <a:cs typeface="Times New Roman" panose="02020603050405020304" pitchFamily="18" charset="0"/>
                <a:sym typeface="Wingdings" panose="05000000000000000000" pitchFamily="2" charset="2"/>
              </a:rPr>
              <a:t> chuyển động</a:t>
            </a:r>
            <a:endParaRPr lang="en-US"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985450" y="5362834"/>
            <a:ext cx="9328323" cy="11780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Người đứng bên đường </a:t>
            </a:r>
            <a:r>
              <a:rPr lang="en-US" dirty="0">
                <a:latin typeface="Times New Roman" panose="02020603050405020304" pitchFamily="18" charset="0"/>
                <a:cs typeface="Times New Roman" panose="02020603050405020304" pitchFamily="18" charset="0"/>
                <a:sym typeface="Wingdings" panose="05000000000000000000" pitchFamily="2" charset="2"/>
              </a:rPr>
              <a:t>chuyển động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9727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onthidialy.files.wordpress.com/2018/09/hc3acnh-1-4-ve1baadt-lc3bd-8.png"/>
          <p:cNvPicPr/>
          <p:nvPr/>
        </p:nvPicPr>
        <p:blipFill>
          <a:blip r:embed="rId2">
            <a:extLst>
              <a:ext uri="{28A0092B-C50C-407E-A947-70E740481C1C}">
                <a14:useLocalDpi xmlns:a14="http://schemas.microsoft.com/office/drawing/2010/main" val="0"/>
              </a:ext>
            </a:extLst>
          </a:blip>
          <a:srcRect/>
          <a:stretch>
            <a:fillRect/>
          </a:stretch>
        </p:blipFill>
        <p:spPr bwMode="auto">
          <a:xfrm>
            <a:off x="551934" y="199641"/>
            <a:ext cx="6431692" cy="2774219"/>
          </a:xfrm>
          <a:prstGeom prst="rect">
            <a:avLst/>
          </a:prstGeom>
          <a:noFill/>
          <a:ln>
            <a:noFill/>
          </a:ln>
        </p:spPr>
      </p:pic>
      <p:sp>
        <p:nvSpPr>
          <p:cNvPr id="5" name="Title 1"/>
          <p:cNvSpPr txBox="1">
            <a:spLocks/>
          </p:cNvSpPr>
          <p:nvPr/>
        </p:nvSpPr>
        <p:spPr>
          <a:xfrm>
            <a:off x="7148384" y="881449"/>
            <a:ext cx="4623486" cy="1178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latin typeface="Times New Roman" panose="02020603050405020304" pitchFamily="18" charset="0"/>
                <a:cs typeface="Times New Roman" panose="02020603050405020304" pitchFamily="18" charset="0"/>
              </a:rPr>
              <a:t>Vật mốc : tài xế</a:t>
            </a:r>
          </a:p>
        </p:txBody>
      </p:sp>
      <p:sp>
        <p:nvSpPr>
          <p:cNvPr id="6" name="Title 1"/>
          <p:cNvSpPr txBox="1">
            <a:spLocks/>
          </p:cNvSpPr>
          <p:nvPr/>
        </p:nvSpPr>
        <p:spPr>
          <a:xfrm>
            <a:off x="920579" y="2899719"/>
            <a:ext cx="6155724" cy="11780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Xe tải </a:t>
            </a:r>
            <a:r>
              <a:rPr lang="en-US" dirty="0">
                <a:latin typeface="Times New Roman" panose="02020603050405020304" pitchFamily="18" charset="0"/>
                <a:cs typeface="Times New Roman" panose="02020603050405020304" pitchFamily="18" charset="0"/>
                <a:sym typeface="Wingdings" panose="05000000000000000000" pitchFamily="2" charset="2"/>
              </a:rPr>
              <a:t> đứng yên</a:t>
            </a:r>
            <a:endParaRPr lang="en-US"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920578" y="4003590"/>
            <a:ext cx="6295767" cy="11780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Cột điện </a:t>
            </a:r>
            <a:r>
              <a:rPr lang="en-US">
                <a:latin typeface="Times New Roman" panose="02020603050405020304" pitchFamily="18" charset="0"/>
                <a:cs typeface="Times New Roman" panose="02020603050405020304" pitchFamily="18" charset="0"/>
                <a:sym typeface="Wingdings" panose="05000000000000000000" pitchFamily="2" charset="2"/>
              </a:rPr>
              <a:t> chuyển động</a:t>
            </a:r>
            <a:endParaRPr lang="en-US"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985450" y="5362834"/>
            <a:ext cx="9328323" cy="11780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Người đứng bên đường </a:t>
            </a:r>
            <a:r>
              <a:rPr lang="en-US" dirty="0">
                <a:latin typeface="Times New Roman" panose="02020603050405020304" pitchFamily="18" charset="0"/>
                <a:cs typeface="Times New Roman" panose="02020603050405020304" pitchFamily="18" charset="0"/>
                <a:sym typeface="Wingdings" panose="05000000000000000000" pitchFamily="2" charset="2"/>
              </a:rPr>
              <a:t>chuyển động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4937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E90EA64-FE92-4399-AEC6-C8373C85BBC9}"/>
              </a:ext>
            </a:extLst>
          </p:cNvPr>
          <p:cNvSpPr txBox="1"/>
          <p:nvPr/>
        </p:nvSpPr>
        <p:spPr>
          <a:xfrm>
            <a:off x="420103" y="1146852"/>
            <a:ext cx="11063036" cy="4031873"/>
          </a:xfrm>
          <a:prstGeom prst="rect">
            <a:avLst/>
          </a:prstGeom>
          <a:solidFill>
            <a:schemeClr val="accent3">
              <a:lumMod val="20000"/>
              <a:lumOff val="80000"/>
            </a:schemeClr>
          </a:solidFill>
          <a:ln>
            <a:solidFill>
              <a:schemeClr val="accent2">
                <a:lumMod val="60000"/>
                <a:lumOff val="40000"/>
              </a:schemeClr>
            </a:solidFill>
          </a:ln>
        </p:spPr>
        <p:txBody>
          <a:bodyPr wrap="square">
            <a:spAutoFit/>
          </a:bodyPr>
          <a:lstStyle/>
          <a:p>
            <a:pPr algn="just"/>
            <a:r>
              <a:rPr lang="en-US" sz="4800" b="1" i="1">
                <a:solidFill>
                  <a:srgbClr val="C00000"/>
                </a:solidFill>
                <a:latin typeface="Times New Roman" panose="02020603050405020304" pitchFamily="18" charset="0"/>
                <a:cs typeface="Times New Roman" panose="02020603050405020304" pitchFamily="18" charset="0"/>
              </a:rPr>
              <a:t>C11</a:t>
            </a:r>
            <a:r>
              <a:rPr lang="en-US" sz="4800">
                <a:solidFill>
                  <a:srgbClr val="000000"/>
                </a:solidFill>
                <a:latin typeface="Times New Roman" panose="02020603050405020304" pitchFamily="18" charset="0"/>
                <a:cs typeface="Times New Roman" panose="02020603050405020304" pitchFamily="18" charset="0"/>
              </a:rPr>
              <a:t> </a:t>
            </a:r>
            <a:r>
              <a:rPr lang="vi-VN" sz="4800" b="0" i="0">
                <a:solidFill>
                  <a:srgbClr val="000000"/>
                </a:solidFill>
                <a:effectLst/>
                <a:latin typeface="+mj-lt"/>
              </a:rPr>
              <a:t>Có người nói: "Khi khoảng cách từ vật tới vật mốc không thay đổi thì vật đứng yên so với vật mốc". Theo em, nói như thế có phải lúc nào cũng đúng không ? Hãy tìm ví dụ minh họa cho lập luận của mình.</a:t>
            </a:r>
            <a:br>
              <a:rPr lang="vi-VN" sz="4800" b="0" i="0">
                <a:solidFill>
                  <a:srgbClr val="000000"/>
                </a:solidFill>
                <a:effectLst/>
                <a:latin typeface="+mj-lt"/>
              </a:rPr>
            </a:br>
            <a:endParaRPr lang="en-US" sz="1600">
              <a:latin typeface="+mj-lt"/>
            </a:endParaRPr>
          </a:p>
        </p:txBody>
      </p:sp>
    </p:spTree>
    <p:extLst>
      <p:ext uri="{BB962C8B-B14F-4D97-AF65-F5344CB8AC3E}">
        <p14:creationId xmlns:p14="http://schemas.microsoft.com/office/powerpoint/2010/main" val="30826139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E90EA64-FE92-4399-AEC6-C8373C85BBC9}"/>
              </a:ext>
            </a:extLst>
          </p:cNvPr>
          <p:cNvSpPr txBox="1"/>
          <p:nvPr/>
        </p:nvSpPr>
        <p:spPr>
          <a:xfrm>
            <a:off x="438150" y="370815"/>
            <a:ext cx="11063036" cy="5755422"/>
          </a:xfrm>
          <a:prstGeom prst="rect">
            <a:avLst/>
          </a:prstGeom>
          <a:solidFill>
            <a:schemeClr val="accent3">
              <a:lumMod val="20000"/>
              <a:lumOff val="80000"/>
            </a:schemeClr>
          </a:solidFill>
          <a:ln>
            <a:solidFill>
              <a:schemeClr val="accent2">
                <a:lumMod val="60000"/>
                <a:lumOff val="40000"/>
              </a:schemeClr>
            </a:solidFill>
          </a:ln>
        </p:spPr>
        <p:txBody>
          <a:bodyPr wrap="square">
            <a:spAutoFit/>
          </a:bodyPr>
          <a:lstStyle/>
          <a:p>
            <a:pPr algn="just"/>
            <a:r>
              <a:rPr lang="en-US" sz="4800" b="1" i="1">
                <a:solidFill>
                  <a:srgbClr val="C00000"/>
                </a:solidFill>
                <a:latin typeface="Times New Roman" panose="02020603050405020304" pitchFamily="18" charset="0"/>
                <a:cs typeface="Times New Roman" panose="02020603050405020304" pitchFamily="18" charset="0"/>
              </a:rPr>
              <a:t>C11</a:t>
            </a:r>
            <a:r>
              <a:rPr lang="en-US" sz="4800">
                <a:solidFill>
                  <a:srgbClr val="000000"/>
                </a:solidFill>
                <a:latin typeface="Times New Roman" panose="02020603050405020304" pitchFamily="18" charset="0"/>
                <a:cs typeface="Times New Roman" panose="02020603050405020304" pitchFamily="18" charset="0"/>
              </a:rPr>
              <a:t> </a:t>
            </a:r>
            <a:r>
              <a:rPr lang="vi-VN" sz="4800" b="0" i="0">
                <a:solidFill>
                  <a:srgbClr val="000000"/>
                </a:solidFill>
                <a:effectLst/>
                <a:latin typeface="+mj-lt"/>
              </a:rPr>
              <a:t>Nói như vậy là </a:t>
            </a:r>
            <a:r>
              <a:rPr lang="vi-VN" sz="4800" b="1" i="0">
                <a:solidFill>
                  <a:srgbClr val="000000"/>
                </a:solidFill>
                <a:effectLst/>
                <a:latin typeface="+mj-lt"/>
              </a:rPr>
              <a:t>sai</a:t>
            </a:r>
            <a:r>
              <a:rPr lang="vi-VN" sz="4800" b="0" i="0">
                <a:solidFill>
                  <a:srgbClr val="000000"/>
                </a:solidFill>
                <a:effectLst/>
                <a:latin typeface="+mj-lt"/>
              </a:rPr>
              <a:t>.</a:t>
            </a:r>
          </a:p>
          <a:p>
            <a:pPr algn="just"/>
            <a:r>
              <a:rPr lang="vi-VN" sz="4800" b="0" i="0">
                <a:solidFill>
                  <a:srgbClr val="000000"/>
                </a:solidFill>
                <a:effectLst/>
                <a:latin typeface="+mj-lt"/>
              </a:rPr>
              <a:t>Ví dụ xét chuyển động của đầu kim đồng hồ quanh trục đồng hồ, mặc dù khoảng cách từ đầu kim đến trục không đổi nhưng theo thời gian vị trí của đầu kim so với trục đồng hồ thay đổi nên ta vẫn nói đầu kim chuyển động so với trục.</a:t>
            </a:r>
          </a:p>
          <a:p>
            <a:r>
              <a:rPr lang="vi-VN" sz="1600" b="0" i="0">
                <a:solidFill>
                  <a:srgbClr val="000000"/>
                </a:solidFill>
                <a:effectLst/>
                <a:latin typeface="OpenSans"/>
              </a:rPr>
              <a:t/>
            </a:r>
            <a:br>
              <a:rPr lang="vi-VN" sz="1600" b="0" i="0">
                <a:solidFill>
                  <a:srgbClr val="000000"/>
                </a:solidFill>
                <a:effectLst/>
                <a:latin typeface="OpenSans"/>
              </a:rPr>
            </a:br>
            <a:endParaRPr lang="en-US" sz="1600"/>
          </a:p>
        </p:txBody>
      </p:sp>
    </p:spTree>
    <p:extLst>
      <p:ext uri="{BB962C8B-B14F-4D97-AF65-F5344CB8AC3E}">
        <p14:creationId xmlns:p14="http://schemas.microsoft.com/office/powerpoint/2010/main" val="3877503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wnload bộ tranh ảnh trong SGK môn Vật Lý lớp 8 – ÔN THI ĐỊA LÝ – OTDL  Channel">
            <a:extLst>
              <a:ext uri="{FF2B5EF4-FFF2-40B4-BE49-F238E27FC236}">
                <a16:creationId xmlns:a16="http://schemas.microsoft.com/office/drawing/2014/main" id="{B0500892-1A47-4DA1-A2AB-F9A78AA2B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4007" y="1528012"/>
            <a:ext cx="9410603" cy="269432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83F53CBB-2BB0-4681-8826-5264274FE620}"/>
              </a:ext>
            </a:extLst>
          </p:cNvPr>
          <p:cNvSpPr>
            <a:spLocks noGrp="1"/>
          </p:cNvSpPr>
          <p:nvPr>
            <p:ph type="ctrTitle"/>
          </p:nvPr>
        </p:nvSpPr>
        <p:spPr>
          <a:xfrm>
            <a:off x="421105" y="348916"/>
            <a:ext cx="10601937" cy="1052042"/>
          </a:xfrm>
          <a:solidFill>
            <a:schemeClr val="accent4">
              <a:lumMod val="40000"/>
              <a:lumOff val="60000"/>
            </a:schemeClr>
          </a:solidFill>
          <a:ln>
            <a:solidFill>
              <a:schemeClr val="accent1">
                <a:lumMod val="75000"/>
              </a:schemeClr>
            </a:solidFill>
          </a:ln>
        </p:spPr>
        <p:txBody>
          <a:bodyPr>
            <a:normAutofit fontScale="90000"/>
          </a:bodyPr>
          <a:lstStyle/>
          <a:p>
            <a:r>
              <a:rPr lang="en-US" dirty="0">
                <a:solidFill>
                  <a:srgbClr val="C00000"/>
                </a:solidFill>
                <a:latin typeface="Times New Roman" panose="02020603050405020304" pitchFamily="18" charset="0"/>
                <a:cs typeface="Times New Roman" panose="02020603050405020304" pitchFamily="18" charset="0"/>
              </a:rPr>
              <a:t>Bài 1 : CHUYỂN ĐỘNG CƠ HỌC</a:t>
            </a:r>
          </a:p>
        </p:txBody>
      </p:sp>
      <p:sp>
        <p:nvSpPr>
          <p:cNvPr id="4" name="TextBox 3">
            <a:extLst>
              <a:ext uri="{FF2B5EF4-FFF2-40B4-BE49-F238E27FC236}">
                <a16:creationId xmlns:a16="http://schemas.microsoft.com/office/drawing/2014/main" id="{4B877A52-05D2-4D38-A8F4-1AC9C7241F50}"/>
              </a:ext>
            </a:extLst>
          </p:cNvPr>
          <p:cNvSpPr txBox="1"/>
          <p:nvPr/>
        </p:nvSpPr>
        <p:spPr>
          <a:xfrm>
            <a:off x="421105" y="4349388"/>
            <a:ext cx="11291637" cy="1938992"/>
          </a:xfrm>
          <a:prstGeom prst="rect">
            <a:avLst/>
          </a:prstGeom>
          <a:noFill/>
        </p:spPr>
        <p:txBody>
          <a:bodyPr wrap="square" rtlCol="0">
            <a:spAutoFit/>
          </a:bodyPr>
          <a:lstStyle/>
          <a:p>
            <a:r>
              <a:rPr lang="en-US" sz="4000" dirty="0" err="1">
                <a:latin typeface="Times New Roman" panose="02020603050405020304" pitchFamily="18" charset="0"/>
                <a:cs typeface="Times New Roman" panose="02020603050405020304" pitchFamily="18" charset="0"/>
              </a:rPr>
              <a:t>Mặt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đằng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lặn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đằng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Mặt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còn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đứng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yên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sẽ</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giúp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hỏi</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trên</a:t>
            </a:r>
            <a:r>
              <a:rPr lang="vi-VN"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3807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29F255-4821-4ED5-8917-E2460B551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9305" y="814645"/>
            <a:ext cx="8643937" cy="5865938"/>
          </a:xfrm>
          <a:prstGeom prst="rect">
            <a:avLst/>
          </a:prstGeom>
        </p:spPr>
      </p:pic>
      <p:sp>
        <p:nvSpPr>
          <p:cNvPr id="6" name="TextBox 5">
            <a:extLst>
              <a:ext uri="{FF2B5EF4-FFF2-40B4-BE49-F238E27FC236}">
                <a16:creationId xmlns:a16="http://schemas.microsoft.com/office/drawing/2014/main" id="{0A3AEA1A-0DF7-44B8-A550-8F18473E3800}"/>
              </a:ext>
            </a:extLst>
          </p:cNvPr>
          <p:cNvSpPr txBox="1"/>
          <p:nvPr/>
        </p:nvSpPr>
        <p:spPr>
          <a:xfrm>
            <a:off x="288758" y="403058"/>
            <a:ext cx="2568741" cy="769441"/>
          </a:xfrm>
          <a:prstGeom prst="rect">
            <a:avLst/>
          </a:prstGeom>
          <a:solidFill>
            <a:schemeClr val="accent1">
              <a:lumMod val="60000"/>
              <a:lumOff val="40000"/>
            </a:schemeClr>
          </a:solidFill>
        </p:spPr>
        <p:txBody>
          <a:bodyPr wrap="square" rtlCol="0">
            <a:spAutoFit/>
          </a:bodyPr>
          <a:lstStyle/>
          <a:p>
            <a:r>
              <a:rPr lang="en-US" sz="4400">
                <a:solidFill>
                  <a:srgbClr val="C00000"/>
                </a:solidFill>
                <a:latin typeface="Times New Roman" panose="02020603050405020304" pitchFamily="18" charset="0"/>
                <a:cs typeface="Times New Roman" panose="02020603050405020304" pitchFamily="18" charset="0"/>
              </a:rPr>
              <a:t>Đọc thêm </a:t>
            </a:r>
          </a:p>
        </p:txBody>
      </p:sp>
    </p:spTree>
    <p:extLst>
      <p:ext uri="{BB962C8B-B14F-4D97-AF65-F5344CB8AC3E}">
        <p14:creationId xmlns:p14="http://schemas.microsoft.com/office/powerpoint/2010/main" val="18489366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B7230B-E250-411E-A4DE-4363EEF4A28D}"/>
              </a:ext>
            </a:extLst>
          </p:cNvPr>
          <p:cNvSpPr txBox="1"/>
          <p:nvPr/>
        </p:nvSpPr>
        <p:spPr>
          <a:xfrm>
            <a:off x="884323" y="1317459"/>
            <a:ext cx="10581772" cy="4247317"/>
          </a:xfrm>
          <a:prstGeom prst="rect">
            <a:avLst/>
          </a:prstGeom>
          <a:solidFill>
            <a:schemeClr val="accent2">
              <a:lumMod val="60000"/>
              <a:lumOff val="40000"/>
            </a:schemeClr>
          </a:solidFill>
        </p:spPr>
        <p:txBody>
          <a:bodyPr wrap="square" rtlCol="0">
            <a:spAutoFit/>
          </a:bodyPr>
          <a:lstStyle/>
          <a:p>
            <a:r>
              <a:rPr lang="en-US" sz="5400" dirty="0" err="1">
                <a:solidFill>
                  <a:srgbClr val="0070C0"/>
                </a:solidFill>
                <a:latin typeface="Times New Roman" panose="02020603050405020304" pitchFamily="18" charset="0"/>
                <a:cs typeface="Times New Roman" panose="02020603050405020304" pitchFamily="18" charset="0"/>
              </a:rPr>
              <a:t>Về</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nhà</a:t>
            </a:r>
            <a:r>
              <a:rPr lang="en-US" sz="5400" dirty="0">
                <a:solidFill>
                  <a:srgbClr val="0070C0"/>
                </a:solidFill>
                <a:latin typeface="Times New Roman" panose="02020603050405020304" pitchFamily="18" charset="0"/>
                <a:cs typeface="Times New Roman" panose="02020603050405020304" pitchFamily="18" charset="0"/>
              </a:rPr>
              <a:t> : </a:t>
            </a:r>
          </a:p>
          <a:p>
            <a:pPr marL="685800" indent="-685800">
              <a:buFontTx/>
              <a:buChar char="-"/>
            </a:pPr>
            <a:r>
              <a:rPr lang="en-US" sz="5400" dirty="0" err="1">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bài</a:t>
            </a:r>
            <a:r>
              <a:rPr lang="en-US" sz="5400" dirty="0">
                <a:latin typeface="Times New Roman" panose="02020603050405020304" pitchFamily="18" charset="0"/>
                <a:cs typeface="Times New Roman" panose="02020603050405020304" pitchFamily="18" charset="0"/>
              </a:rPr>
              <a:t> 1 </a:t>
            </a:r>
          </a:p>
          <a:p>
            <a:pPr marL="685800" indent="-685800">
              <a:buFontTx/>
              <a:buChar char="-"/>
            </a:pPr>
            <a:r>
              <a:rPr lang="en-US" sz="5400" dirty="0" err="1">
                <a:latin typeface="Times New Roman" panose="02020603050405020304" pitchFamily="18" charset="0"/>
                <a:cs typeface="Times New Roman" panose="02020603050405020304" pitchFamily="18" charset="0"/>
              </a:rPr>
              <a:t>Xem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bài</a:t>
            </a:r>
            <a:r>
              <a:rPr lang="en-US" sz="5400" dirty="0">
                <a:latin typeface="Times New Roman" panose="02020603050405020304" pitchFamily="18" charset="0"/>
                <a:cs typeface="Times New Roman" panose="02020603050405020304" pitchFamily="18" charset="0"/>
              </a:rPr>
              <a:t> 2 </a:t>
            </a:r>
            <a:r>
              <a:rPr lang="en-US" sz="5400" dirty="0" err="1">
                <a:latin typeface="Times New Roman" panose="02020603050405020304" pitchFamily="18" charset="0"/>
                <a:cs typeface="Times New Roman" panose="02020603050405020304" pitchFamily="18" charset="0"/>
              </a:rPr>
              <a:t>Vận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tốc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Tốc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độ</a:t>
            </a:r>
            <a:r>
              <a:rPr lang="en-US" sz="5400" dirty="0">
                <a:latin typeface="Times New Roman" panose="02020603050405020304" pitchFamily="18" charset="0"/>
                <a:cs typeface="Times New Roman" panose="02020603050405020304" pitchFamily="18" charset="0"/>
              </a:rPr>
              <a:t>)</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Làm</a:t>
            </a:r>
            <a:r>
              <a:rPr lang="en-US" sz="5400" dirty="0">
                <a:latin typeface="Times New Roman" panose="02020603050405020304" pitchFamily="18" charset="0"/>
                <a:cs typeface="Times New Roman" panose="02020603050405020304" pitchFamily="18" charset="0"/>
              </a:rPr>
              <a:t> </a:t>
            </a:r>
            <a:r>
              <a:rPr lang="en-US" sz="5400" dirty="0" smtClean="0">
                <a:latin typeface="Times New Roman" panose="02020603050405020304" pitchFamily="18" charset="0"/>
                <a:cs typeface="Times New Roman" panose="02020603050405020304" pitchFamily="18" charset="0"/>
              </a:rPr>
              <a:t>BT</a:t>
            </a:r>
            <a:r>
              <a:rPr lang="vi-VN" sz="5400" dirty="0" smtClean="0">
                <a:latin typeface="Times New Roman" panose="02020603050405020304" pitchFamily="18" charset="0"/>
                <a:cs typeface="Times New Roman" panose="02020603050405020304" pitchFamily="18" charset="0"/>
              </a:rPr>
              <a:t> 1.1; 1.2; 1.3; 1.4 trang 3</a:t>
            </a:r>
            <a:r>
              <a:rPr lang="en-US" sz="5400" dirty="0" smtClean="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sách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bài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tập</a:t>
            </a:r>
            <a:r>
              <a:rPr lang="en-US" sz="5400" dirty="0">
                <a:latin typeface="Times New Roman" panose="02020603050405020304" pitchFamily="18" charset="0"/>
                <a:cs typeface="Times New Roman" panose="02020603050405020304" pitchFamily="18" charset="0"/>
              </a:rPr>
              <a:t> </a:t>
            </a:r>
            <a:r>
              <a:rPr lang="vi-VN" sz="5400" dirty="0" smtClean="0">
                <a:latin typeface="Times New Roman" panose="02020603050405020304" pitchFamily="18" charset="0"/>
                <a:cs typeface="Times New Roman" panose="02020603050405020304" pitchFamily="18" charset="0"/>
              </a:rPr>
              <a:t>.</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4989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9263" y="306805"/>
            <a:ext cx="10123876" cy="1003915"/>
          </a:xfrm>
          <a:solidFill>
            <a:schemeClr val="accent4">
              <a:lumMod val="40000"/>
              <a:lumOff val="60000"/>
            </a:schemeClr>
          </a:solidFill>
          <a:ln>
            <a:solidFill>
              <a:schemeClr val="accent1">
                <a:lumMod val="50000"/>
              </a:schemeClr>
            </a:solidFill>
          </a:ln>
        </p:spPr>
        <p:txBody>
          <a:bodyPr>
            <a:normAutofit fontScale="90000"/>
          </a:bodyPr>
          <a:lstStyle/>
          <a:p>
            <a:r>
              <a:rPr lang="en-US" dirty="0">
                <a:solidFill>
                  <a:srgbClr val="C00000"/>
                </a:solidFill>
                <a:latin typeface="Times New Roman" panose="02020603050405020304" pitchFamily="18" charset="0"/>
                <a:cs typeface="Times New Roman" panose="02020603050405020304" pitchFamily="18" charset="0"/>
              </a:rPr>
              <a:t>Bài 1 : CHUYỂN ĐỘNG CƠ HỌC</a:t>
            </a:r>
          </a:p>
        </p:txBody>
      </p:sp>
      <p:sp>
        <p:nvSpPr>
          <p:cNvPr id="3" name="Subtitle 2"/>
          <p:cNvSpPr>
            <a:spLocks noGrp="1"/>
          </p:cNvSpPr>
          <p:nvPr>
            <p:ph type="subTitle" idx="1"/>
          </p:nvPr>
        </p:nvSpPr>
        <p:spPr>
          <a:xfrm>
            <a:off x="1016669" y="1604741"/>
            <a:ext cx="9220200" cy="1433232"/>
          </a:xfrm>
          <a:solidFill>
            <a:schemeClr val="accent1">
              <a:lumMod val="20000"/>
              <a:lumOff val="80000"/>
            </a:schemeClr>
          </a:solidFill>
        </p:spPr>
        <p:txBody>
          <a:bodyPr>
            <a:noAutofit/>
          </a:bodyPr>
          <a:lstStyle/>
          <a:p>
            <a:r>
              <a:rPr lang="en-US" sz="4400" dirty="0">
                <a:solidFill>
                  <a:srgbClr val="FF0000"/>
                </a:solidFill>
                <a:latin typeface="Times New Roman" panose="02020603050405020304" pitchFamily="18" charset="0"/>
                <a:cs typeface="Times New Roman" panose="02020603050405020304" pitchFamily="18" charset="0"/>
              </a:rPr>
              <a:t>I/ Làm thế nào để biết một vật chuyển động hay đứng yên?</a:t>
            </a:r>
          </a:p>
        </p:txBody>
      </p:sp>
      <p:pic>
        <p:nvPicPr>
          <p:cNvPr id="4" name="Picture 3" descr="Khi điều khiển xe tham gia giao thông trên đường bộ, người lái xe phải giữ một khoảng cách an toàn đối với xe chạy liền trước xe của mình"/>
          <p:cNvPicPr/>
          <p:nvPr/>
        </p:nvPicPr>
        <p:blipFill>
          <a:blip r:embed="rId2">
            <a:extLst>
              <a:ext uri="{28A0092B-C50C-407E-A947-70E740481C1C}">
                <a14:useLocalDpi xmlns:a14="http://schemas.microsoft.com/office/drawing/2010/main" val="0"/>
              </a:ext>
            </a:extLst>
          </a:blip>
          <a:srcRect/>
          <a:stretch>
            <a:fillRect/>
          </a:stretch>
        </p:blipFill>
        <p:spPr bwMode="auto">
          <a:xfrm>
            <a:off x="873211" y="3249664"/>
            <a:ext cx="5055971" cy="2879287"/>
          </a:xfrm>
          <a:prstGeom prst="rect">
            <a:avLst/>
          </a:prstGeom>
          <a:noFill/>
          <a:ln>
            <a:noFill/>
          </a:ln>
        </p:spPr>
      </p:pic>
      <p:pic>
        <p:nvPicPr>
          <p:cNvPr id="5" name="Picture 4" descr="trai-nghiem-du-thuyen-tren-song-Ma-7"/>
          <p:cNvPicPr/>
          <p:nvPr/>
        </p:nvPicPr>
        <p:blipFill>
          <a:blip r:embed="rId3">
            <a:extLst>
              <a:ext uri="{28A0092B-C50C-407E-A947-70E740481C1C}">
                <a14:useLocalDpi xmlns:a14="http://schemas.microsoft.com/office/drawing/2010/main" val="0"/>
              </a:ext>
            </a:extLst>
          </a:blip>
          <a:srcRect/>
          <a:stretch>
            <a:fillRect/>
          </a:stretch>
        </p:blipFill>
        <p:spPr bwMode="auto">
          <a:xfrm>
            <a:off x="6367848" y="3249664"/>
            <a:ext cx="5284574" cy="3003473"/>
          </a:xfrm>
          <a:prstGeom prst="rect">
            <a:avLst/>
          </a:prstGeom>
          <a:noFill/>
          <a:ln>
            <a:noFill/>
          </a:ln>
        </p:spPr>
      </p:pic>
    </p:spTree>
    <p:extLst>
      <p:ext uri="{BB962C8B-B14F-4D97-AF65-F5344CB8AC3E}">
        <p14:creationId xmlns:p14="http://schemas.microsoft.com/office/powerpoint/2010/main" val="310154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810" y="136857"/>
            <a:ext cx="11574379" cy="1764464"/>
          </a:xfrm>
          <a:solidFill>
            <a:schemeClr val="bg2"/>
          </a:solidFill>
        </p:spPr>
        <p:txBody>
          <a:bodyPr>
            <a:normAutofit fontScale="90000"/>
          </a:bodyPr>
          <a:lstStyle/>
          <a:p>
            <a:r>
              <a:rPr lang="en-US" dirty="0">
                <a:solidFill>
                  <a:srgbClr val="002060"/>
                </a:solidFill>
                <a:latin typeface="Times New Roman" panose="02020603050405020304" pitchFamily="18" charset="0"/>
                <a:cs typeface="Times New Roman" panose="02020603050405020304" pitchFamily="18" charset="0"/>
              </a:rPr>
              <a:t>Để biết được một vật chuyển động hay đứng </a:t>
            </a:r>
            <a:r>
              <a:rPr lang="en-US">
                <a:solidFill>
                  <a:srgbClr val="002060"/>
                </a:solidFill>
                <a:latin typeface="Times New Roman" panose="02020603050405020304" pitchFamily="18" charset="0"/>
                <a:cs typeface="Times New Roman" panose="02020603050405020304" pitchFamily="18" charset="0"/>
              </a:rPr>
              <a:t>yên</a:t>
            </a:r>
            <a:r>
              <a:rPr lang="en-US">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dựa vào vị trí của vật đó so với vật khác được chọn làm mốc (vật mốc)</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5ABEDD0-BC46-4EFE-A2BE-4C92ADE7717D}"/>
              </a:ext>
            </a:extLst>
          </p:cNvPr>
          <p:cNvSpPr txBox="1"/>
          <p:nvPr/>
        </p:nvSpPr>
        <p:spPr>
          <a:xfrm>
            <a:off x="691815" y="2279984"/>
            <a:ext cx="10539663" cy="3046988"/>
          </a:xfrm>
          <a:prstGeom prst="rect">
            <a:avLst/>
          </a:prstGeom>
          <a:solidFill>
            <a:schemeClr val="accent2">
              <a:lumMod val="20000"/>
              <a:lumOff val="80000"/>
            </a:schemeClr>
          </a:solidFill>
        </p:spPr>
        <p:txBody>
          <a:bodyPr wrap="square" rtlCol="0">
            <a:spAutoFit/>
          </a:bodyPr>
          <a:lstStyle/>
          <a:p>
            <a:r>
              <a:rPr lang="en-US" sz="4800">
                <a:latin typeface="Times New Roman" panose="02020603050405020304" pitchFamily="18" charset="0"/>
                <a:cs typeface="Times New Roman" panose="02020603050405020304" pitchFamily="18" charset="0"/>
              </a:rPr>
              <a:t>Có thể chọn bất kì một vật nào làm vật mốc. Thường ta chọn Trái Đất và những vật gắn với Trái Đất như nhà cửa, cây cối…làm vật mốc.</a:t>
            </a:r>
          </a:p>
        </p:txBody>
      </p:sp>
    </p:spTree>
    <p:extLst>
      <p:ext uri="{BB962C8B-B14F-4D97-AF65-F5344CB8AC3E}">
        <p14:creationId xmlns:p14="http://schemas.microsoft.com/office/powerpoint/2010/main" val="3043663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815" y="409074"/>
            <a:ext cx="10126688" cy="1040010"/>
          </a:xfrm>
          <a:solidFill>
            <a:schemeClr val="accent4">
              <a:lumMod val="40000"/>
              <a:lumOff val="60000"/>
            </a:schemeClr>
          </a:solidFill>
          <a:ln>
            <a:solidFill>
              <a:schemeClr val="accent1">
                <a:lumMod val="75000"/>
              </a:schemeClr>
            </a:solidFill>
          </a:ln>
        </p:spPr>
        <p:txBody>
          <a:bodyPr>
            <a:normAutofit fontScale="90000"/>
          </a:bodyPr>
          <a:lstStyle/>
          <a:p>
            <a:r>
              <a:rPr lang="en-US" dirty="0">
                <a:solidFill>
                  <a:srgbClr val="C00000"/>
                </a:solidFill>
                <a:latin typeface="Times New Roman" panose="02020603050405020304" pitchFamily="18" charset="0"/>
                <a:cs typeface="Times New Roman" panose="02020603050405020304" pitchFamily="18" charset="0"/>
              </a:rPr>
              <a:t>Bài 1 : CHUYỂN ĐỘNG CƠ HỌC</a:t>
            </a:r>
          </a:p>
        </p:txBody>
      </p:sp>
      <p:sp>
        <p:nvSpPr>
          <p:cNvPr id="3" name="Subtitle 2"/>
          <p:cNvSpPr>
            <a:spLocks noGrp="1"/>
          </p:cNvSpPr>
          <p:nvPr>
            <p:ph type="subTitle" idx="1"/>
          </p:nvPr>
        </p:nvSpPr>
        <p:spPr>
          <a:xfrm>
            <a:off x="876006" y="1619179"/>
            <a:ext cx="10140670" cy="1583627"/>
          </a:xfrm>
          <a:solidFill>
            <a:schemeClr val="accent1">
              <a:lumMod val="40000"/>
              <a:lumOff val="60000"/>
            </a:schemeClr>
          </a:solidFill>
        </p:spPr>
        <p:txBody>
          <a:bodyPr>
            <a:noAutofit/>
          </a:bodyPr>
          <a:lstStyle/>
          <a:p>
            <a:r>
              <a:rPr lang="en-US" sz="4800" dirty="0">
                <a:solidFill>
                  <a:srgbClr val="FF0000"/>
                </a:solidFill>
                <a:latin typeface="Times New Roman" panose="02020603050405020304" pitchFamily="18" charset="0"/>
                <a:cs typeface="Times New Roman" panose="02020603050405020304" pitchFamily="18" charset="0"/>
              </a:rPr>
              <a:t>I/ Làm thế nào để biết một vật chuyển động hay đứng yên?</a:t>
            </a:r>
          </a:p>
        </p:txBody>
      </p:sp>
      <p:sp>
        <p:nvSpPr>
          <p:cNvPr id="6" name="Subtitle 2"/>
          <p:cNvSpPr txBox="1">
            <a:spLocks/>
          </p:cNvSpPr>
          <p:nvPr/>
        </p:nvSpPr>
        <p:spPr>
          <a:xfrm>
            <a:off x="711814" y="3463186"/>
            <a:ext cx="10962025" cy="2825854"/>
          </a:xfrm>
          <a:prstGeom prst="rect">
            <a:avLst/>
          </a:prstGeom>
          <a:ln>
            <a:solidFill>
              <a:schemeClr val="accent2">
                <a:lumMod val="75000"/>
              </a:schemeClr>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b="1" dirty="0"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smtClean="0">
                <a:latin typeface="Times New Roman" panose="02020603050405020304" pitchFamily="18" charset="0"/>
                <a:cs typeface="Times New Roman" panose="02020603050405020304" pitchFamily="18" charset="0"/>
                <a:sym typeface="Wingdings" panose="05000000000000000000" pitchFamily="2" charset="2"/>
              </a:rPr>
              <a:t>Khi</a:t>
            </a:r>
            <a:r>
              <a:rPr lang="en-US" sz="36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smtClean="0">
                <a:latin typeface="Times New Roman" panose="02020603050405020304" pitchFamily="18" charset="0"/>
                <a:cs typeface="Times New Roman" panose="02020603050405020304" pitchFamily="18" charset="0"/>
              </a:rPr>
              <a:t>vị</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trí của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vật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thay</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thời gian so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vật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mốc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thì</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vật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chuyển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động</a:t>
            </a:r>
            <a:r>
              <a:rPr lang="en-US" sz="3600" dirty="0" smtClean="0">
                <a:latin typeface="Times New Roman" panose="02020603050405020304" pitchFamily="18" charset="0"/>
                <a:cs typeface="Times New Roman" panose="02020603050405020304" pitchFamily="18" charset="0"/>
              </a:rPr>
              <a:t> so </a:t>
            </a:r>
            <a:r>
              <a:rPr lang="en-US" sz="3600" dirty="0" err="1" smtClean="0">
                <a:latin typeface="Times New Roman" panose="02020603050405020304" pitchFamily="18" charset="0"/>
                <a:cs typeface="Times New Roman" panose="02020603050405020304" pitchFamily="18" charset="0"/>
              </a:rPr>
              <a:t>với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vật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mốc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chuyển</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động </a:t>
            </a:r>
            <a:r>
              <a:rPr lang="en-US" sz="3600" dirty="0" err="1">
                <a:latin typeface="Times New Roman" panose="02020603050405020304" pitchFamily="18" charset="0"/>
                <a:cs typeface="Times New Roman" panose="02020603050405020304" pitchFamily="18" charset="0"/>
              </a:rPr>
              <a:t>cơ</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học</a:t>
            </a:r>
            <a:r>
              <a:rPr lang="en-US" sz="3600" dirty="0" smtClean="0">
                <a:latin typeface="Times New Roman" panose="02020603050405020304" pitchFamily="18" charset="0"/>
                <a:cs typeface="Times New Roman" panose="02020603050405020304" pitchFamily="18" charset="0"/>
              </a:rPr>
              <a:t>).</a:t>
            </a:r>
          </a:p>
          <a:p>
            <a:pPr algn="l"/>
            <a:r>
              <a:rPr lang="en-US" sz="36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smtClean="0">
                <a:latin typeface="Times New Roman" panose="02020603050405020304" pitchFamily="18" charset="0"/>
                <a:cs typeface="Times New Roman" panose="02020603050405020304" pitchFamily="18" charset="0"/>
                <a:sym typeface="Wingdings" panose="05000000000000000000" pitchFamily="2" charset="2"/>
              </a:rPr>
              <a:t>Khi</a:t>
            </a:r>
            <a:r>
              <a:rPr lang="en-US" sz="36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rPr>
              <a:t>vị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a:t>
            </a:r>
            <a:r>
              <a:rPr lang="en-US" sz="3600" dirty="0" err="1" smtClean="0">
                <a:solidFill>
                  <a:srgbClr val="FF0000"/>
                </a:solidFill>
                <a:latin typeface="Times New Roman" panose="02020603050405020304" pitchFamily="18" charset="0"/>
                <a:cs typeface="Times New Roman" panose="02020603050405020304" pitchFamily="18" charset="0"/>
              </a:rPr>
              <a:t>hông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thay</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gian</a:t>
            </a:r>
            <a:r>
              <a:rPr lang="en-US" sz="3600" dirty="0">
                <a:latin typeface="Times New Roman" panose="02020603050405020304" pitchFamily="18" charset="0"/>
                <a:cs typeface="Times New Roman" panose="02020603050405020304" pitchFamily="18" charset="0"/>
              </a:rPr>
              <a:t> so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mốc</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thì</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đứng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yên</a:t>
            </a:r>
            <a:r>
              <a:rPr lang="en-US" sz="3600" dirty="0" smtClean="0">
                <a:latin typeface="Times New Roman" panose="02020603050405020304" pitchFamily="18" charset="0"/>
                <a:cs typeface="Times New Roman" panose="02020603050405020304" pitchFamily="18" charset="0"/>
              </a:rPr>
              <a:t> so </a:t>
            </a:r>
            <a:r>
              <a:rPr lang="en-US" sz="3600" dirty="0" err="1" smtClean="0">
                <a:latin typeface="Times New Roman" panose="02020603050405020304" pitchFamily="18" charset="0"/>
                <a:cs typeface="Times New Roman" panose="02020603050405020304" pitchFamily="18" charset="0"/>
              </a:rPr>
              <a:t>với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vật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mốc</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pPr algn="l"/>
            <a:endParaRPr lang="en-US" sz="5400" dirty="0">
              <a:latin typeface="Times New Roman" panose="02020603050405020304" pitchFamily="18" charset="0"/>
              <a:cs typeface="Times New Roman" panose="02020603050405020304" pitchFamily="18" charset="0"/>
            </a:endParaRPr>
          </a:p>
          <a:p>
            <a:pPr algn="l"/>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0513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57" y="188845"/>
            <a:ext cx="11125914" cy="1462279"/>
          </a:xfrm>
          <a:solidFill>
            <a:schemeClr val="accent2">
              <a:lumMod val="60000"/>
              <a:lumOff val="40000"/>
            </a:schemeClr>
          </a:solidFill>
        </p:spPr>
        <p:txBody>
          <a:bodyPr>
            <a:noAutofit/>
          </a:bodyPr>
          <a:lstStyle/>
          <a:p>
            <a:pPr marL="0" indent="0">
              <a:buNone/>
            </a:pPr>
            <a:r>
              <a:rPr lang="en-US" sz="4400">
                <a:latin typeface="Times New Roman" panose="02020603050405020304" pitchFamily="18" charset="0"/>
                <a:cs typeface="Times New Roman" panose="02020603050405020304" pitchFamily="18" charset="0"/>
              </a:rPr>
              <a:t> C2 : Tìm ví dụ về chuyển động cơ học, chỉ rõ vật làm mốc.    </a:t>
            </a:r>
            <a:endParaRPr lang="en-US" sz="4400"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158240" y="2147166"/>
            <a:ext cx="6134275" cy="3910733"/>
          </a:xfrm>
          <a:prstGeom prst="rect">
            <a:avLst/>
          </a:prstGeom>
          <a:solidFill>
            <a:schemeClr val="accent6">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è"/>
            </a:pPr>
            <a:r>
              <a:rPr lang="en-US" sz="4800" dirty="0" err="1">
                <a:latin typeface="Times New Roman" panose="02020603050405020304" pitchFamily="18" charset="0"/>
                <a:cs typeface="Times New Roman" panose="02020603050405020304" pitchFamily="18" charset="0"/>
                <a:sym typeface="Wingdings" panose="05000000000000000000" pitchFamily="2" charset="2"/>
              </a:rPr>
              <a:t>Xe</a:t>
            </a:r>
            <a:r>
              <a:rPr lang="en-US" sz="4800" dirty="0">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a:latin typeface="Times New Roman" panose="02020603050405020304" pitchFamily="18" charset="0"/>
                <a:cs typeface="Times New Roman" panose="02020603050405020304" pitchFamily="18" charset="0"/>
                <a:sym typeface="Wingdings" panose="05000000000000000000" pitchFamily="2" charset="2"/>
              </a:rPr>
              <a:t>chuyển</a:t>
            </a:r>
            <a:r>
              <a:rPr lang="en-US" sz="4800" dirty="0">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a:latin typeface="Times New Roman" panose="02020603050405020304" pitchFamily="18" charset="0"/>
                <a:cs typeface="Times New Roman" panose="02020603050405020304" pitchFamily="18" charset="0"/>
                <a:sym typeface="Wingdings" panose="05000000000000000000" pitchFamily="2" charset="2"/>
              </a:rPr>
              <a:t>động</a:t>
            </a:r>
            <a:r>
              <a:rPr lang="en-US" sz="4800" dirty="0">
                <a:latin typeface="Times New Roman" panose="02020603050405020304" pitchFamily="18" charset="0"/>
                <a:cs typeface="Times New Roman" panose="02020603050405020304" pitchFamily="18" charset="0"/>
                <a:sym typeface="Wingdings" panose="05000000000000000000" pitchFamily="2" charset="2"/>
              </a:rPr>
              <a:t> so </a:t>
            </a:r>
            <a:r>
              <a:rPr lang="en-US" sz="4800" dirty="0" err="1">
                <a:latin typeface="Times New Roman" panose="02020603050405020304" pitchFamily="18" charset="0"/>
                <a:cs typeface="Times New Roman" panose="02020603050405020304" pitchFamily="18" charset="0"/>
                <a:sym typeface="Wingdings" panose="05000000000000000000" pitchFamily="2" charset="2"/>
              </a:rPr>
              <a:t>với</a:t>
            </a:r>
            <a:r>
              <a:rPr lang="en-US" sz="4800" dirty="0">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a:latin typeface="Times New Roman" panose="02020603050405020304" pitchFamily="18" charset="0"/>
                <a:cs typeface="Times New Roman" panose="02020603050405020304" pitchFamily="18" charset="0"/>
                <a:sym typeface="Wingdings" panose="05000000000000000000" pitchFamily="2" charset="2"/>
              </a:rPr>
              <a:t>cây</a:t>
            </a:r>
            <a:r>
              <a:rPr lang="en-US" sz="4800" dirty="0">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a:latin typeface="Times New Roman" panose="02020603050405020304" pitchFamily="18" charset="0"/>
                <a:cs typeface="Times New Roman" panose="02020603050405020304" pitchFamily="18" charset="0"/>
                <a:sym typeface="Wingdings" panose="05000000000000000000" pitchFamily="2" charset="2"/>
              </a:rPr>
              <a:t>cối</a:t>
            </a:r>
            <a:r>
              <a:rPr lang="en-US" sz="4800" dirty="0">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a:latin typeface="Times New Roman" panose="02020603050405020304" pitchFamily="18" charset="0"/>
                <a:cs typeface="Times New Roman" panose="02020603050405020304" pitchFamily="18" charset="0"/>
                <a:sym typeface="Wingdings" panose="05000000000000000000" pitchFamily="2" charset="2"/>
              </a:rPr>
              <a:t>bên</a:t>
            </a:r>
            <a:r>
              <a:rPr lang="en-US" sz="4800" dirty="0">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latin typeface="Times New Roman" panose="02020603050405020304" pitchFamily="18" charset="0"/>
                <a:cs typeface="Times New Roman" panose="02020603050405020304" pitchFamily="18" charset="0"/>
                <a:sym typeface="Wingdings" panose="05000000000000000000" pitchFamily="2" charset="2"/>
              </a:rPr>
              <a:t>đường</a:t>
            </a:r>
            <a:r>
              <a:rPr lang="en-US" sz="48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48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n-US" sz="4800" dirty="0" err="1">
                <a:latin typeface="Times New Roman" panose="02020603050405020304" pitchFamily="18" charset="0"/>
                <a:cs typeface="Times New Roman" panose="02020603050405020304" pitchFamily="18" charset="0"/>
                <a:sym typeface="Wingdings" panose="05000000000000000000" pitchFamily="2" charset="2"/>
              </a:rPr>
              <a:t>Vật</a:t>
            </a:r>
            <a:r>
              <a:rPr lang="en-US" sz="4800" dirty="0">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a:latin typeface="Times New Roman" panose="02020603050405020304" pitchFamily="18" charset="0"/>
                <a:cs typeface="Times New Roman" panose="02020603050405020304" pitchFamily="18" charset="0"/>
                <a:sym typeface="Wingdings" panose="05000000000000000000" pitchFamily="2" charset="2"/>
              </a:rPr>
              <a:t>mốc</a:t>
            </a:r>
            <a:r>
              <a:rPr lang="en-US" sz="4800" dirty="0">
                <a:latin typeface="Times New Roman" panose="02020603050405020304" pitchFamily="18" charset="0"/>
                <a:cs typeface="Times New Roman" panose="02020603050405020304" pitchFamily="18" charset="0"/>
                <a:sym typeface="Wingdings" panose="05000000000000000000" pitchFamily="2" charset="2"/>
              </a:rPr>
              <a:t> : </a:t>
            </a:r>
            <a:r>
              <a:rPr lang="en-US" sz="4800" dirty="0" err="1">
                <a:latin typeface="Times New Roman" panose="02020603050405020304" pitchFamily="18" charset="0"/>
                <a:cs typeface="Times New Roman" panose="02020603050405020304" pitchFamily="18" charset="0"/>
                <a:sym typeface="Wingdings" panose="05000000000000000000" pitchFamily="2" charset="2"/>
              </a:rPr>
              <a:t>cây</a:t>
            </a:r>
            <a:r>
              <a:rPr lang="en-US" sz="4800" dirty="0">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a:latin typeface="Times New Roman" panose="02020603050405020304" pitchFamily="18" charset="0"/>
                <a:cs typeface="Times New Roman" panose="02020603050405020304" pitchFamily="18" charset="0"/>
                <a:sym typeface="Wingdings" panose="05000000000000000000" pitchFamily="2" charset="2"/>
              </a:rPr>
              <a:t>cối</a:t>
            </a:r>
            <a:r>
              <a:rPr lang="en-US" sz="4800" dirty="0">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a:latin typeface="Times New Roman" panose="02020603050405020304" pitchFamily="18" charset="0"/>
                <a:cs typeface="Times New Roman" panose="02020603050405020304" pitchFamily="18" charset="0"/>
                <a:sym typeface="Wingdings" panose="05000000000000000000" pitchFamily="2" charset="2"/>
              </a:rPr>
              <a:t>bên</a:t>
            </a:r>
            <a:r>
              <a:rPr lang="en-US" sz="4800" dirty="0">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a:latin typeface="Times New Roman" panose="02020603050405020304" pitchFamily="18" charset="0"/>
                <a:cs typeface="Times New Roman" panose="02020603050405020304" pitchFamily="18" charset="0"/>
                <a:sym typeface="Wingdings" panose="05000000000000000000" pitchFamily="2" charset="2"/>
              </a:rPr>
              <a:t>đường</a:t>
            </a:r>
            <a:endParaRPr lang="en-US" sz="4800" dirty="0">
              <a:latin typeface="Times New Roman" panose="02020603050405020304" pitchFamily="18" charset="0"/>
              <a:cs typeface="Times New Roman" panose="02020603050405020304" pitchFamily="18" charset="0"/>
            </a:endParaRPr>
          </a:p>
        </p:txBody>
      </p:sp>
      <p:pic>
        <p:nvPicPr>
          <p:cNvPr id="2052" name="Picture 4" descr="background animasi bergerak nocoyright || bebas - YouTube">
            <a:extLst>
              <a:ext uri="{FF2B5EF4-FFF2-40B4-BE49-F238E27FC236}">
                <a16:creationId xmlns:a16="http://schemas.microsoft.com/office/drawing/2014/main" id="{CC02275C-9C80-45ED-9DA1-6AB0FF230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0960" y="2239283"/>
            <a:ext cx="5408194" cy="3042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807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0829" y="270687"/>
            <a:ext cx="6241155" cy="2412355"/>
          </a:xfrm>
          <a:solidFill>
            <a:schemeClr val="accent2">
              <a:lumMod val="60000"/>
              <a:lumOff val="40000"/>
            </a:schemeClr>
          </a:solidFill>
        </p:spPr>
        <p:txBody>
          <a:bodyPr>
            <a:noAutofit/>
          </a:bodyPr>
          <a:lstStyle/>
          <a:p>
            <a:pPr marL="0" indent="0">
              <a:buNone/>
            </a:pPr>
            <a:r>
              <a:rPr lang="en-US" sz="4400">
                <a:latin typeface="Times New Roman" panose="02020603050405020304" pitchFamily="18" charset="0"/>
                <a:cs typeface="Times New Roman" panose="02020603050405020304" pitchFamily="18" charset="0"/>
              </a:rPr>
              <a:t> C3 </a:t>
            </a:r>
          </a:p>
          <a:p>
            <a:pPr marL="0" indent="0">
              <a:buNone/>
            </a:pPr>
            <a:r>
              <a:rPr lang="en-US" sz="4400">
                <a:latin typeface="Times New Roman" panose="02020603050405020304" pitchFamily="18" charset="0"/>
                <a:cs typeface="Times New Roman" panose="02020603050405020304" pitchFamily="18" charset="0"/>
              </a:rPr>
              <a:t>Tìm ví dụ về vật đứng yên, chỉ rõ vật làm mốc.  </a:t>
            </a:r>
            <a:endParaRPr lang="en-US" sz="4400" dirty="0">
              <a:latin typeface="Times New Roman" panose="02020603050405020304" pitchFamily="18" charset="0"/>
              <a:cs typeface="Times New Roman" panose="02020603050405020304" pitchFamily="18" charset="0"/>
            </a:endParaRPr>
          </a:p>
        </p:txBody>
      </p:sp>
      <p:pic>
        <p:nvPicPr>
          <p:cNvPr id="3074" name="Picture 2" descr="Hình ảnh đi Xe đạp Cô Bé đi Xe đạp Phim Hoạt Hình Cô Gái Nhỏ đi Xe đạp Phim Hoạt  Hình Cô Gái Hoạt Hình Cô Gái, Cô Gái Nhỏ, Cô">
            <a:extLst>
              <a:ext uri="{FF2B5EF4-FFF2-40B4-BE49-F238E27FC236}">
                <a16:creationId xmlns:a16="http://schemas.microsoft.com/office/drawing/2014/main" id="{6E76320E-E43A-4D97-9C25-701A7E0C3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7731" y="818124"/>
            <a:ext cx="4303295" cy="453863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3D3D118-57C4-4F79-9124-3E0EB207BBBA}"/>
              </a:ext>
            </a:extLst>
          </p:cNvPr>
          <p:cNvSpPr txBox="1"/>
          <p:nvPr/>
        </p:nvSpPr>
        <p:spPr>
          <a:xfrm>
            <a:off x="216567" y="3284621"/>
            <a:ext cx="7525753" cy="2585323"/>
          </a:xfrm>
          <a:prstGeom prst="rect">
            <a:avLst/>
          </a:prstGeom>
          <a:solidFill>
            <a:schemeClr val="accent6">
              <a:lumMod val="60000"/>
              <a:lumOff val="40000"/>
            </a:schemeClr>
          </a:solidFill>
          <a:ln>
            <a:solidFill>
              <a:schemeClr val="accent6">
                <a:lumMod val="60000"/>
                <a:lumOff val="40000"/>
              </a:schemeClr>
            </a:solidFill>
          </a:ln>
        </p:spPr>
        <p:txBody>
          <a:bodyPr wrap="square" rtlCol="0">
            <a:spAutoFit/>
          </a:bodyPr>
          <a:lstStyle/>
          <a:p>
            <a:pPr marL="685800" indent="-685800">
              <a:buFont typeface="Wingdings" panose="05000000000000000000" pitchFamily="2" charset="2"/>
              <a:buChar char="à"/>
            </a:pPr>
            <a:r>
              <a:rPr lang="en-US" sz="5400" dirty="0" err="1">
                <a:latin typeface="Times New Roman" panose="02020603050405020304" pitchFamily="18" charset="0"/>
                <a:cs typeface="Times New Roman" panose="02020603050405020304" pitchFamily="18" charset="0"/>
                <a:sym typeface="Wingdings" panose="05000000000000000000" pitchFamily="2" charset="2"/>
              </a:rPr>
              <a:t>Cô</a:t>
            </a:r>
            <a:r>
              <a:rPr lang="en-US" sz="5400" dirty="0">
                <a:latin typeface="Times New Roman" panose="02020603050405020304" pitchFamily="18" charset="0"/>
                <a:cs typeface="Times New Roman" panose="02020603050405020304" pitchFamily="18" charset="0"/>
                <a:sym typeface="Wingdings" panose="05000000000000000000" pitchFamily="2" charset="2"/>
              </a:rPr>
              <a:t> </a:t>
            </a:r>
            <a:r>
              <a:rPr lang="en-US" sz="5400" dirty="0" err="1">
                <a:latin typeface="Times New Roman" panose="02020603050405020304" pitchFamily="18" charset="0"/>
                <a:cs typeface="Times New Roman" panose="02020603050405020304" pitchFamily="18" charset="0"/>
                <a:sym typeface="Wingdings" panose="05000000000000000000" pitchFamily="2" charset="2"/>
              </a:rPr>
              <a:t>bé</a:t>
            </a:r>
            <a:r>
              <a:rPr lang="en-US" sz="5400" dirty="0">
                <a:latin typeface="Times New Roman" panose="02020603050405020304" pitchFamily="18" charset="0"/>
                <a:cs typeface="Times New Roman" panose="02020603050405020304" pitchFamily="18" charset="0"/>
                <a:sym typeface="Wingdings" panose="05000000000000000000" pitchFamily="2" charset="2"/>
              </a:rPr>
              <a:t> </a:t>
            </a:r>
            <a:r>
              <a:rPr lang="en-US" sz="5400" dirty="0" err="1">
                <a:latin typeface="Times New Roman" panose="02020603050405020304" pitchFamily="18" charset="0"/>
                <a:cs typeface="Times New Roman" panose="02020603050405020304" pitchFamily="18" charset="0"/>
                <a:sym typeface="Wingdings" panose="05000000000000000000" pitchFamily="2" charset="2"/>
              </a:rPr>
              <a:t>đứng</a:t>
            </a:r>
            <a:r>
              <a:rPr lang="en-US" sz="5400" dirty="0">
                <a:latin typeface="Times New Roman" panose="02020603050405020304" pitchFamily="18" charset="0"/>
                <a:cs typeface="Times New Roman" panose="02020603050405020304" pitchFamily="18" charset="0"/>
                <a:sym typeface="Wingdings" panose="05000000000000000000" pitchFamily="2" charset="2"/>
              </a:rPr>
              <a:t> </a:t>
            </a:r>
            <a:r>
              <a:rPr lang="en-US" sz="5400" dirty="0" err="1">
                <a:latin typeface="Times New Roman" panose="02020603050405020304" pitchFamily="18" charset="0"/>
                <a:cs typeface="Times New Roman" panose="02020603050405020304" pitchFamily="18" charset="0"/>
                <a:sym typeface="Wingdings" panose="05000000000000000000" pitchFamily="2" charset="2"/>
              </a:rPr>
              <a:t>yên</a:t>
            </a:r>
            <a:r>
              <a:rPr lang="en-US" sz="5400" dirty="0">
                <a:latin typeface="Times New Roman" panose="02020603050405020304" pitchFamily="18" charset="0"/>
                <a:cs typeface="Times New Roman" panose="02020603050405020304" pitchFamily="18" charset="0"/>
                <a:sym typeface="Wingdings" panose="05000000000000000000" pitchFamily="2" charset="2"/>
              </a:rPr>
              <a:t> so </a:t>
            </a:r>
            <a:r>
              <a:rPr lang="en-US" sz="5400" dirty="0" err="1">
                <a:latin typeface="Times New Roman" panose="02020603050405020304" pitchFamily="18" charset="0"/>
                <a:cs typeface="Times New Roman" panose="02020603050405020304" pitchFamily="18" charset="0"/>
                <a:sym typeface="Wingdings" panose="05000000000000000000" pitchFamily="2" charset="2"/>
              </a:rPr>
              <a:t>với</a:t>
            </a:r>
            <a:r>
              <a:rPr lang="en-US" sz="5400" dirty="0">
                <a:latin typeface="Times New Roman" panose="02020603050405020304" pitchFamily="18" charset="0"/>
                <a:cs typeface="Times New Roman" panose="02020603050405020304" pitchFamily="18" charset="0"/>
                <a:sym typeface="Wingdings" panose="05000000000000000000" pitchFamily="2" charset="2"/>
              </a:rPr>
              <a:t> </a:t>
            </a:r>
            <a:r>
              <a:rPr lang="en-US" sz="5400" dirty="0" err="1">
                <a:latin typeface="Times New Roman" panose="02020603050405020304" pitchFamily="18" charset="0"/>
                <a:cs typeface="Times New Roman" panose="02020603050405020304" pitchFamily="18" charset="0"/>
                <a:sym typeface="Wingdings" panose="05000000000000000000" pitchFamily="2" charset="2"/>
              </a:rPr>
              <a:t>chiếc</a:t>
            </a:r>
            <a:r>
              <a:rPr lang="en-US" sz="5400" dirty="0">
                <a:latin typeface="Times New Roman" panose="02020603050405020304" pitchFamily="18" charset="0"/>
                <a:cs typeface="Times New Roman" panose="02020603050405020304" pitchFamily="18" charset="0"/>
                <a:sym typeface="Wingdings" panose="05000000000000000000" pitchFamily="2" charset="2"/>
              </a:rPr>
              <a:t> </a:t>
            </a:r>
            <a:r>
              <a:rPr lang="en-US" sz="5400" dirty="0" err="1">
                <a:latin typeface="Times New Roman" panose="02020603050405020304" pitchFamily="18" charset="0"/>
                <a:cs typeface="Times New Roman" panose="02020603050405020304" pitchFamily="18" charset="0"/>
                <a:sym typeface="Wingdings" panose="05000000000000000000" pitchFamily="2" charset="2"/>
              </a:rPr>
              <a:t>xe</a:t>
            </a:r>
            <a:r>
              <a:rPr lang="en-US" sz="5400" dirty="0">
                <a:latin typeface="Times New Roman" panose="02020603050405020304" pitchFamily="18" charset="0"/>
                <a:cs typeface="Times New Roman" panose="02020603050405020304" pitchFamily="18" charset="0"/>
                <a:sym typeface="Wingdings" panose="05000000000000000000" pitchFamily="2" charset="2"/>
              </a:rPr>
              <a:t> </a:t>
            </a:r>
            <a:r>
              <a:rPr lang="en-US" sz="5400" dirty="0" err="1" smtClean="0">
                <a:latin typeface="Times New Roman" panose="02020603050405020304" pitchFamily="18" charset="0"/>
                <a:cs typeface="Times New Roman" panose="02020603050405020304" pitchFamily="18" charset="0"/>
                <a:sym typeface="Wingdings" panose="05000000000000000000" pitchFamily="2" charset="2"/>
              </a:rPr>
              <a:t>đạp</a:t>
            </a:r>
            <a:r>
              <a:rPr lang="en-US" sz="5400" dirty="0">
                <a:latin typeface="Times New Roman" panose="02020603050405020304" pitchFamily="18" charset="0"/>
                <a:cs typeface="Times New Roman" panose="02020603050405020304" pitchFamily="18" charset="0"/>
                <a:sym typeface="Wingdings" panose="05000000000000000000" pitchFamily="2" charset="2"/>
              </a:rPr>
              <a:t>.</a:t>
            </a:r>
            <a:endParaRPr lang="vi-VN" sz="5400" dirty="0" smtClean="0">
              <a:latin typeface="Times New Roman" panose="02020603050405020304" pitchFamily="18" charset="0"/>
              <a:cs typeface="Times New Roman" panose="02020603050405020304" pitchFamily="18" charset="0"/>
              <a:sym typeface="Wingdings" panose="05000000000000000000" pitchFamily="2" charset="2"/>
            </a:endParaRPr>
          </a:p>
          <a:p>
            <a:pPr marL="685800" indent="-685800">
              <a:buFont typeface="Wingdings" panose="05000000000000000000" pitchFamily="2" charset="2"/>
              <a:buChar char="à"/>
            </a:pPr>
            <a:r>
              <a:rPr lang="en-US" sz="5400" dirty="0" err="1" smtClean="0">
                <a:latin typeface="Times New Roman" panose="02020603050405020304" pitchFamily="18" charset="0"/>
                <a:cs typeface="Times New Roman" panose="02020603050405020304" pitchFamily="18" charset="0"/>
                <a:sym typeface="Wingdings" panose="05000000000000000000" pitchFamily="2" charset="2"/>
              </a:rPr>
              <a:t>Vật</a:t>
            </a:r>
            <a:r>
              <a:rPr lang="en-US" sz="5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5400" dirty="0" err="1">
                <a:latin typeface="Times New Roman" panose="02020603050405020304" pitchFamily="18" charset="0"/>
                <a:cs typeface="Times New Roman" panose="02020603050405020304" pitchFamily="18" charset="0"/>
                <a:sym typeface="Wingdings" panose="05000000000000000000" pitchFamily="2" charset="2"/>
              </a:rPr>
              <a:t>mốc</a:t>
            </a:r>
            <a:r>
              <a:rPr lang="en-US" sz="5400" dirty="0">
                <a:latin typeface="Times New Roman" panose="02020603050405020304" pitchFamily="18" charset="0"/>
                <a:cs typeface="Times New Roman" panose="02020603050405020304" pitchFamily="18" charset="0"/>
                <a:sym typeface="Wingdings" panose="05000000000000000000" pitchFamily="2" charset="2"/>
              </a:rPr>
              <a:t> : </a:t>
            </a:r>
            <a:r>
              <a:rPr lang="en-US" sz="5400" dirty="0" err="1">
                <a:latin typeface="Times New Roman" panose="02020603050405020304" pitchFamily="18" charset="0"/>
                <a:cs typeface="Times New Roman" panose="02020603050405020304" pitchFamily="18" charset="0"/>
                <a:sym typeface="Wingdings" panose="05000000000000000000" pitchFamily="2" charset="2"/>
              </a:rPr>
              <a:t>chiếc</a:t>
            </a:r>
            <a:r>
              <a:rPr lang="en-US" sz="5400" dirty="0">
                <a:latin typeface="Times New Roman" panose="02020603050405020304" pitchFamily="18" charset="0"/>
                <a:cs typeface="Times New Roman" panose="02020603050405020304" pitchFamily="18" charset="0"/>
                <a:sym typeface="Wingdings" panose="05000000000000000000" pitchFamily="2" charset="2"/>
              </a:rPr>
              <a:t> </a:t>
            </a:r>
            <a:r>
              <a:rPr lang="en-US" sz="5400" dirty="0" err="1">
                <a:latin typeface="Times New Roman" panose="02020603050405020304" pitchFamily="18" charset="0"/>
                <a:cs typeface="Times New Roman" panose="02020603050405020304" pitchFamily="18" charset="0"/>
                <a:sym typeface="Wingdings" panose="05000000000000000000" pitchFamily="2" charset="2"/>
              </a:rPr>
              <a:t>xe</a:t>
            </a:r>
            <a:r>
              <a:rPr lang="en-US" sz="5400" dirty="0">
                <a:latin typeface="Times New Roman" panose="02020603050405020304" pitchFamily="18" charset="0"/>
                <a:cs typeface="Times New Roman" panose="02020603050405020304" pitchFamily="18" charset="0"/>
                <a:sym typeface="Wingdings" panose="05000000000000000000" pitchFamily="2" charset="2"/>
              </a:rPr>
              <a:t> </a:t>
            </a:r>
            <a:r>
              <a:rPr lang="en-US" sz="5400" dirty="0" err="1">
                <a:latin typeface="Times New Roman" panose="02020603050405020304" pitchFamily="18" charset="0"/>
                <a:cs typeface="Times New Roman" panose="02020603050405020304" pitchFamily="18" charset="0"/>
                <a:sym typeface="Wingdings" panose="05000000000000000000" pitchFamily="2" charset="2"/>
              </a:rPr>
              <a:t>đạp</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8406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89" y="349617"/>
            <a:ext cx="10547414" cy="1731846"/>
          </a:xfrm>
        </p:spPr>
        <p:txBody>
          <a:bodyPr>
            <a:noAutofit/>
          </a:bodyPr>
          <a:lstStyle/>
          <a:p>
            <a:r>
              <a:rPr lang="en-US" sz="5400" dirty="0">
                <a:solidFill>
                  <a:srgbClr val="C00000"/>
                </a:solidFill>
                <a:latin typeface="Times New Roman" panose="02020603050405020304" pitchFamily="18" charset="0"/>
                <a:cs typeface="Times New Roman" panose="02020603050405020304" pitchFamily="18" charset="0"/>
              </a:rPr>
              <a:t>II/ Tính tương đối của chuyển động và đứng yên?</a:t>
            </a:r>
          </a:p>
        </p:txBody>
      </p:sp>
      <p:pic>
        <p:nvPicPr>
          <p:cNvPr id="4" name="Content Placeholder 3" descr="https://onthidialy.files.wordpress.com/2018/09/hc3acnh-1-2-ve1baadt-lc3bd-8.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59740" y="1937596"/>
            <a:ext cx="7276190" cy="2514286"/>
          </a:xfrm>
          <a:prstGeom prst="rect">
            <a:avLst/>
          </a:prstGeom>
          <a:noFill/>
          <a:ln>
            <a:noFill/>
          </a:ln>
        </p:spPr>
      </p:pic>
      <p:sp>
        <p:nvSpPr>
          <p:cNvPr id="3" name="TextBox 2">
            <a:extLst>
              <a:ext uri="{FF2B5EF4-FFF2-40B4-BE49-F238E27FC236}">
                <a16:creationId xmlns:a16="http://schemas.microsoft.com/office/drawing/2014/main" id="{12A42228-0CD0-4EB2-9E22-B06C43E39AC3}"/>
              </a:ext>
            </a:extLst>
          </p:cNvPr>
          <p:cNvSpPr txBox="1"/>
          <p:nvPr/>
        </p:nvSpPr>
        <p:spPr>
          <a:xfrm>
            <a:off x="701706" y="4470201"/>
            <a:ext cx="10311063" cy="1569660"/>
          </a:xfrm>
          <a:prstGeom prst="rect">
            <a:avLst/>
          </a:prstGeom>
          <a:noFill/>
        </p:spPr>
        <p:txBody>
          <a:bodyPr wrap="square" rtlCol="0">
            <a:spAutoFit/>
          </a:bodyPr>
          <a:lstStyle/>
          <a:p>
            <a:r>
              <a:rPr lang="en-US" sz="4800">
                <a:solidFill>
                  <a:srgbClr val="C00000"/>
                </a:solidFill>
                <a:latin typeface="Times New Roman" panose="02020603050405020304" pitchFamily="18" charset="0"/>
                <a:cs typeface="Times New Roman" panose="02020603050405020304" pitchFamily="18" charset="0"/>
              </a:rPr>
              <a:t>C4</a:t>
            </a:r>
            <a:r>
              <a:rPr lang="en-US" sz="4800">
                <a:latin typeface="Times New Roman" panose="02020603050405020304" pitchFamily="18" charset="0"/>
                <a:cs typeface="Times New Roman" panose="02020603050405020304" pitchFamily="18" charset="0"/>
              </a:rPr>
              <a:t> So với nhà ga thì hành khách chuyển động hay đứng yên? Tại sao?</a:t>
            </a:r>
          </a:p>
        </p:txBody>
      </p:sp>
    </p:spTree>
    <p:extLst>
      <p:ext uri="{BB962C8B-B14F-4D97-AF65-F5344CB8AC3E}">
        <p14:creationId xmlns:p14="http://schemas.microsoft.com/office/powerpoint/2010/main" val="4182480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871</Words>
  <Application>Microsoft Office PowerPoint</Application>
  <PresentationFormat>Widescreen</PresentationFormat>
  <Paragraphs>72</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OpenSans</vt:lpstr>
      <vt:lpstr>Times New Roman</vt:lpstr>
      <vt:lpstr>Wingdings</vt:lpstr>
      <vt:lpstr>Office Theme</vt:lpstr>
      <vt:lpstr>PowerPoint Presentation</vt:lpstr>
      <vt:lpstr>PowerPoint Presentation</vt:lpstr>
      <vt:lpstr>Bài 1 : CHUYỂN ĐỘNG CƠ HỌC</vt:lpstr>
      <vt:lpstr>Bài 1 : CHUYỂN ĐỘNG CƠ HỌC</vt:lpstr>
      <vt:lpstr>Để biết được một vật chuyển động hay đứng yên dựa vào vị trí của vật đó so với vật khác được chọn làm mốc (vật mốc)</vt:lpstr>
      <vt:lpstr>Bài 1 : CHUYỂN ĐỘNG CƠ HỌC</vt:lpstr>
      <vt:lpstr>PowerPoint Presentation</vt:lpstr>
      <vt:lpstr>PowerPoint Presentation</vt:lpstr>
      <vt:lpstr>II/ Tính tương đối của chuyển động và đứng yên?</vt:lpstr>
      <vt:lpstr>PowerPoint Presentation</vt:lpstr>
      <vt:lpstr>PowerPoint Presentation</vt:lpstr>
      <vt:lpstr>PowerPoint Presentation</vt:lpstr>
      <vt:lpstr>PowerPoint Presentation</vt:lpstr>
      <vt:lpstr>PowerPoint Presentation</vt:lpstr>
      <vt:lpstr>PowerPoint Presentation</vt:lpstr>
      <vt:lpstr>II/ Tính tương đối của chuyển động và đứng yên    Chuyển động và đứng yên có tính tương đối tùy thuộc vào vật được chọn làm mốc. Người ta thường chọn những vật gắn với Trái Đất làm vật mốc.</vt:lpstr>
      <vt:lpstr>PowerPoint Presentation</vt:lpstr>
      <vt:lpstr>PowerPoint Presentation</vt:lpstr>
      <vt:lpstr>III/ Một số chuyển động thường gặp</vt:lpstr>
      <vt:lpstr>PowerPoint Presentation</vt:lpstr>
      <vt:lpstr>PowerPoint Presentation</vt:lpstr>
      <vt:lpstr>III/ Một số chuyển động thường gặp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 CHUYỂN ĐỘNG CƠ HỌC</dc:title>
  <dc:creator>Tuyen Tran</dc:creator>
  <cp:lastModifiedBy>Admin</cp:lastModifiedBy>
  <cp:revision>33</cp:revision>
  <dcterms:created xsi:type="dcterms:W3CDTF">2021-07-02T15:56:54Z</dcterms:created>
  <dcterms:modified xsi:type="dcterms:W3CDTF">2022-03-19T12:28:34Z</dcterms:modified>
</cp:coreProperties>
</file>